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4" d="100"/>
          <a:sy n="54" d="100"/>
        </p:scale>
        <p:origin x="77" y="4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jpg>
</file>

<file path=ppt/media/image25.jpg>
</file>

<file path=ppt/media/image26.png>
</file>

<file path=ppt/media/image27.jpg>
</file>

<file path=ppt/media/image28.jpg>
</file>

<file path=ppt/media/image29.jpe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danawm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danawm/IBM-Data-Science-Professional-certification/blob/main/Week%201%20Introduction/Data%20wrangling%20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danawm/IBM-Data-Science-Professional-certification/blob/main/Week%202%20EDA/EDA%20with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danawm/IBM-Data-Science-Professional-certification/blob/main/Week%202%20EDA/EDA%20with%20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danawm/IBM-Data-Science-Professional-certification/blob/main/Week%203%20Interactive%20Visual%20Analytics%20and%20Dashboard/Interactive%20Visual%20Analytics%20with%20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danawm/IBM-Data-Science-Professional-certification/blob/main/Week%203%20Interactive%20Visual%20Analytics%20and%20Dashboard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coursera.org/professional-certificates/ibm-data-science?#instructors" TargetMode="External"/><Relationship Id="rId4" Type="http://schemas.openxmlformats.org/officeDocument/2006/relationships/hyperlink" Target="https://github.com/vandanawm/IBM-Data-Science-Professional-certification/blob/main/Week%203%20Interactive%20Visual%20Analytics%20and%20Dashboard/spacex_dash_app.py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danawm/IBM-Data-Science-Professional-certification/blob/main/Week%201%20Introduction/Data%20Collection%20Api%20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danawm/IBM-Data-Science-Professional-certification/blob/main/Week%201%20Introduction/Data%20Collection%20with%20Web%20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619605" y="4703205"/>
            <a:ext cx="7717572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Vandana W M</a:t>
            </a:r>
          </a:p>
          <a:p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https://github.com/vandanawm</a:t>
            </a:r>
            <a:endParaRPr lang="en-US" dirty="0">
              <a:solidFill>
                <a:schemeClr val="bg1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29/06/2022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418597" y="1745488"/>
            <a:ext cx="8975652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Create a training label with landing outcomes where successful =1 &amp; failure =0</a:t>
            </a:r>
          </a:p>
          <a:p>
            <a:pPr marL="0" indent="0">
              <a:buNone/>
            </a:pPr>
            <a:r>
              <a:rPr lang="en-US" sz="1800" dirty="0"/>
              <a:t>Outcome a column has two components :’Mission Outcome’ ‘Landing Location’</a:t>
            </a:r>
          </a:p>
          <a:p>
            <a:pPr marL="0" indent="0">
              <a:buNone/>
            </a:pPr>
            <a:r>
              <a:rPr lang="en-US" sz="1800" dirty="0"/>
              <a:t>New training label column ‘class’ with a value of 1 if ’Mission Outcome’ is True and 0 otherwise. </a:t>
            </a:r>
          </a:p>
          <a:p>
            <a:pPr marL="0" indent="0">
              <a:buNone/>
            </a:pPr>
            <a:r>
              <a:rPr lang="en-US" sz="1800" dirty="0"/>
              <a:t>Value </a:t>
            </a:r>
            <a:r>
              <a:rPr lang="en-US" sz="1800" dirty="0" err="1"/>
              <a:t>Mapping:True</a:t>
            </a:r>
            <a:r>
              <a:rPr lang="en-US" sz="1800" dirty="0"/>
              <a:t> </a:t>
            </a:r>
            <a:r>
              <a:rPr lang="en-US" sz="1800" dirty="0" err="1"/>
              <a:t>ASDS,True</a:t>
            </a:r>
            <a:r>
              <a:rPr lang="en-US" sz="1800" dirty="0"/>
              <a:t> RTLS,&amp; True Ocean-set  to -&gt;1</a:t>
            </a:r>
          </a:p>
          <a:p>
            <a:pPr marL="0" indent="0">
              <a:buNone/>
            </a:pPr>
            <a:r>
              <a:rPr lang="en-US" sz="1800" dirty="0"/>
              <a:t>None </a:t>
            </a:r>
            <a:r>
              <a:rPr lang="en-US" sz="1800" dirty="0" err="1"/>
              <a:t>None</a:t>
            </a:r>
            <a:r>
              <a:rPr lang="en-US" sz="1800" dirty="0"/>
              <a:t> , False ASDS , None ASDS , False Ocean , False RTLS –set to -&gt;0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Github</a:t>
            </a:r>
            <a:r>
              <a:rPr lang="en-US" sz="2000" dirty="0"/>
              <a:t> url: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https://github.com/vandanawm/IBM-Data-Science-Professional-certification/blob/main/Week%201%20Introduction/Data%20wrangling%20.ipynb</a:t>
            </a:r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2000" dirty="0"/>
              <a:t>Exploratory Data Analysis performed on variables Flight Number, Payload Mass, Launch Site, Orbit , Class and Year.</a:t>
            </a:r>
          </a:p>
          <a:p>
            <a:pPr marL="0" indent="0">
              <a:buNone/>
            </a:pPr>
            <a:r>
              <a:rPr lang="en-US" sz="2000" dirty="0"/>
              <a:t>Plots Used:</a:t>
            </a:r>
          </a:p>
          <a:p>
            <a:pPr marL="0" indent="0">
              <a:buNone/>
            </a:pPr>
            <a:r>
              <a:rPr lang="en-US" sz="2000" dirty="0"/>
              <a:t>Flight Number vs Payload Mass , Flight Number vs Launch Site , Payload Mass vs Launch Site , Orbit vs Success Rate , Flight Number vs Orbit , Payload vs Orbit , and Success yearly Trend</a:t>
            </a:r>
          </a:p>
          <a:p>
            <a:pPr marL="0" indent="0">
              <a:buNone/>
            </a:pPr>
            <a:r>
              <a:rPr lang="en-US" sz="2000" dirty="0"/>
              <a:t>Scatter plots, line charts , and bar plots were used to compare relationships between variables to decide if a relationship exists so that they could be used in the training the machine learning model.</a:t>
            </a:r>
          </a:p>
          <a:p>
            <a:pPr marL="0" indent="0">
              <a:buNone/>
            </a:pPr>
            <a:r>
              <a:rPr lang="en-US" sz="2000" dirty="0" err="1"/>
              <a:t>Github</a:t>
            </a:r>
            <a:r>
              <a:rPr lang="en-US" sz="2000" dirty="0"/>
              <a:t> url: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https://github.com/vandanawm/IBM-Data-Science-Professional-certification/blob/main/Week%202%20EDA/EDA%20with%20Visualization.ipynb</a:t>
            </a:r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2000" dirty="0"/>
              <a:t>Loaded data set into IBM DB2 Database.</a:t>
            </a:r>
          </a:p>
          <a:p>
            <a:pPr marL="0" indent="0">
              <a:buNone/>
            </a:pPr>
            <a:r>
              <a:rPr lang="en-US" sz="2000" dirty="0"/>
              <a:t>Queried using SQL Python integration.</a:t>
            </a:r>
          </a:p>
          <a:p>
            <a:pPr marL="0" indent="0">
              <a:buNone/>
            </a:pPr>
            <a:r>
              <a:rPr lang="en-US" sz="2000" dirty="0"/>
              <a:t>Queries were made to get a better understanding of the dataset.</a:t>
            </a:r>
          </a:p>
          <a:p>
            <a:pPr marL="0" indent="0">
              <a:buNone/>
            </a:pPr>
            <a:r>
              <a:rPr lang="en-US" sz="2000" dirty="0"/>
              <a:t>Queried information about launch site names , various payload sizes of customers and booster versions , mission outcomes ,and landing outcomes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Github</a:t>
            </a:r>
            <a:r>
              <a:rPr lang="en-US" sz="2000" dirty="0"/>
              <a:t> url: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https://github.com/vandanawm/IBM-Data-Science-Professional-certification/blob/main/Week%202%20EDA/EDA%20with%20SQL.ipynb</a:t>
            </a:r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Folium maps mark launch Sites, successful and unsuccessful landings , and a proximity example to key locations : Railway , Highway , Coast and City.</a:t>
            </a:r>
          </a:p>
          <a:p>
            <a:pPr marL="0" indent="0">
              <a:buNone/>
            </a:pPr>
            <a:r>
              <a:rPr lang="en-US" sz="2000" dirty="0"/>
              <a:t>This allows us to understand why launch sites may be located where they are . Also visualizes successful landings relative to location.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Github</a:t>
            </a:r>
            <a:r>
              <a:rPr lang="en-US" sz="2000" dirty="0"/>
              <a:t> url: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https://github.com/vandanawm/IBM-Data-Science-Professional-certification/blob/main/Week%203%20Interactive%20Visual%20Analytics%20and%20Dashboard/Interactive%20Visual%20Analytics%20with%20Folium.ipynb</a:t>
            </a:r>
            <a:endParaRPr lang="en-US" sz="20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Dashboard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includes a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pie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chart and a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scatter</a:t>
            </a:r>
            <a:r>
              <a:rPr lang="en-US" sz="1800" spc="-1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plot.</a:t>
            </a:r>
            <a:endParaRPr lang="en-US" sz="1800" dirty="0">
              <a:latin typeface="Carlito"/>
              <a:cs typeface="Carlito"/>
            </a:endParaRPr>
          </a:p>
          <a:p>
            <a:pPr marL="12700" marR="84455">
              <a:lnSpc>
                <a:spcPts val="2290"/>
              </a:lnSpc>
              <a:spcBef>
                <a:spcPts val="1275"/>
              </a:spcBef>
            </a:pP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Pie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chart is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selected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show distribution of successful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across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and 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can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selected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show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individual launch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success</a:t>
            </a:r>
            <a:r>
              <a:rPr lang="en-US" sz="1800" spc="-1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spc="-30" dirty="0">
                <a:solidFill>
                  <a:srgbClr val="404040"/>
                </a:solidFill>
                <a:latin typeface="Carlito"/>
                <a:cs typeface="Carlito"/>
              </a:rPr>
              <a:t>rates.</a:t>
            </a:r>
            <a:endParaRPr lang="en-US" sz="1800" dirty="0">
              <a:latin typeface="Carlito"/>
              <a:cs typeface="Carlito"/>
            </a:endParaRPr>
          </a:p>
          <a:p>
            <a:pPr marL="12700" marR="5080">
              <a:lnSpc>
                <a:spcPts val="2210"/>
              </a:lnSpc>
              <a:spcBef>
                <a:spcPts val="1375"/>
              </a:spcBef>
            </a:pP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plot </a:t>
            </a:r>
            <a:r>
              <a:rPr lang="en-US" sz="1800" spc="-40" dirty="0">
                <a:solidFill>
                  <a:srgbClr val="404040"/>
                </a:solidFill>
                <a:latin typeface="Carlito"/>
                <a:cs typeface="Carlito"/>
              </a:rPr>
              <a:t>takes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two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inputs: All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or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individual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payload mass on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slider between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0  and 10000</a:t>
            </a:r>
            <a:r>
              <a:rPr lang="en-US" sz="18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kg.</a:t>
            </a:r>
            <a:endParaRPr lang="en-US" sz="18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The pie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chart is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used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to visualize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success</a:t>
            </a:r>
            <a:r>
              <a:rPr lang="en-US" sz="1800" spc="2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spc="-40" dirty="0">
                <a:solidFill>
                  <a:srgbClr val="404040"/>
                </a:solidFill>
                <a:latin typeface="Carlito"/>
                <a:cs typeface="Carlito"/>
              </a:rPr>
              <a:t>rate.</a:t>
            </a:r>
            <a:endParaRPr lang="en-US" sz="1800" dirty="0">
              <a:latin typeface="Carlito"/>
              <a:cs typeface="Carlito"/>
            </a:endParaRPr>
          </a:p>
          <a:p>
            <a:pPr marL="12700">
              <a:lnSpc>
                <a:spcPts val="2350"/>
              </a:lnSpc>
              <a:spcBef>
                <a:spcPts val="1105"/>
              </a:spcBef>
            </a:pP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plot helps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us to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see how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success </a:t>
            </a: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varies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across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sites, </a:t>
            </a:r>
            <a:r>
              <a:rPr lang="en-US" sz="18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1800" spc="-5" dirty="0">
                <a:solidFill>
                  <a:srgbClr val="404040"/>
                </a:solidFill>
                <a:latin typeface="Carlito"/>
                <a:cs typeface="Carlito"/>
              </a:rPr>
              <a:t>mass,</a:t>
            </a:r>
            <a:r>
              <a:rPr lang="en-US" sz="1800" spc="1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endParaRPr lang="en-US" sz="1800" dirty="0">
              <a:latin typeface="Carlito"/>
              <a:cs typeface="Carlito"/>
            </a:endParaRPr>
          </a:p>
          <a:p>
            <a:pPr marL="0" indent="0">
              <a:lnSpc>
                <a:spcPts val="2350"/>
              </a:lnSpc>
              <a:buNone/>
            </a:pPr>
            <a:r>
              <a:rPr lang="en-US" sz="18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1800" spc="-25" dirty="0">
                <a:solidFill>
                  <a:srgbClr val="404040"/>
                </a:solidFill>
                <a:latin typeface="Carlito"/>
                <a:cs typeface="Carlito"/>
              </a:rPr>
              <a:t>version</a:t>
            </a:r>
            <a:r>
              <a:rPr lang="en-US" sz="18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1800" spc="-45" dirty="0">
                <a:solidFill>
                  <a:srgbClr val="404040"/>
                </a:solidFill>
                <a:latin typeface="Carlito"/>
                <a:cs typeface="Carlito"/>
              </a:rPr>
              <a:t>category.</a:t>
            </a:r>
            <a:endParaRPr lang="en-US" sz="1800" dirty="0">
              <a:latin typeface="Carlito"/>
              <a:cs typeface="Carlito"/>
            </a:endParaRPr>
          </a:p>
          <a:p>
            <a:r>
              <a:rPr lang="en-US" sz="1800" dirty="0" err="1"/>
              <a:t>Github</a:t>
            </a:r>
            <a:r>
              <a:rPr lang="en-US" sz="1800" dirty="0"/>
              <a:t> URL:</a:t>
            </a:r>
          </a:p>
          <a:p>
            <a:r>
              <a:rPr lang="en-US" sz="1800" dirty="0">
                <a:hlinkClick r:id="rId3"/>
              </a:rPr>
              <a:t>https://github.com/vandanawm/IBM-Data-Science-Professional-certification/blob/main/Week%203%20Interactive%20Visual%20Analytics%20and%20Dashboard/spacex_dash_app.py</a:t>
            </a:r>
            <a:endParaRPr lang="en-US" sz="18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515600" cy="46198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>
              <a:latin typeface="+mn-lt"/>
            </a:endParaRPr>
          </a:p>
          <a:p>
            <a:pPr lvl="1"/>
            <a:r>
              <a:rPr lang="en-US" sz="1800" dirty="0">
                <a:latin typeface="+mn-lt"/>
              </a:rPr>
              <a:t>The above shows the preview of </a:t>
            </a:r>
            <a:r>
              <a:rPr lang="en-US" sz="1800" dirty="0" err="1">
                <a:latin typeface="+mn-lt"/>
              </a:rPr>
              <a:t>Plotly</a:t>
            </a:r>
            <a:r>
              <a:rPr lang="en-US" sz="1800" dirty="0">
                <a:latin typeface="+mn-lt"/>
              </a:rPr>
              <a:t> dashboard . The following slides will show the results of EDA with visualization , EDA with SQL , Interactive Map with Folium, and finally the results of our model with about 83% accuracy.</a:t>
            </a:r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8F4877-D962-4130-8512-2C5408972F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041" y="1951231"/>
            <a:ext cx="5963918" cy="335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2" y="1532964"/>
            <a:ext cx="10592999" cy="478638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</a:rPr>
              <a:t>Green indicates successful launch ; Blue indicates unsuccessful launch.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900" dirty="0">
              <a:solidFill>
                <a:schemeClr val="accent3">
                  <a:lumMod val="25000"/>
                </a:schemeClr>
              </a:solidFill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</a:rPr>
              <a:t>The graphic shows an increase in success rate over time (indicated in Flight Number).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</a:rPr>
              <a:t>Likely a big breakthrough around flight 20 which significantly increased success rate.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</a:rPr>
              <a:t>CCAFS appears to  be the main launch Site because it has the most volume.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CF3C2B17-733E-D407-5DE2-AE1C4B362C82}"/>
              </a:ext>
            </a:extLst>
          </p:cNvPr>
          <p:cNvSpPr/>
          <p:nvPr/>
        </p:nvSpPr>
        <p:spPr>
          <a:xfrm>
            <a:off x="166743" y="1548716"/>
            <a:ext cx="11858513" cy="23774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707776"/>
            <a:ext cx="10834801" cy="431779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</a:rPr>
              <a:t>Green indicates successful launch ; Blue indicates unsuccessful launch.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</a:rPr>
              <a:t>Payload mass appears to fall mostly between 0 -6000kg.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</a:rPr>
              <a:t>Different launch sites also seem to use different payload mass.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43F48716-6981-BC0B-29F5-3C2153EA9E9E}"/>
              </a:ext>
            </a:extLst>
          </p:cNvPr>
          <p:cNvSpPr/>
          <p:nvPr/>
        </p:nvSpPr>
        <p:spPr>
          <a:xfrm>
            <a:off x="103065" y="1306138"/>
            <a:ext cx="11849491" cy="237743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35795" y="63193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59858"/>
            <a:ext cx="11076848" cy="4759491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300" dirty="0">
              <a:solidFill>
                <a:schemeClr val="accent3">
                  <a:lumMod val="25000"/>
                </a:schemeClr>
              </a:solidFill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300" dirty="0">
              <a:solidFill>
                <a:schemeClr val="accent3">
                  <a:lumMod val="25000"/>
                </a:schemeClr>
              </a:solidFill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300" dirty="0">
              <a:solidFill>
                <a:schemeClr val="accent3">
                  <a:lumMod val="25000"/>
                </a:schemeClr>
              </a:solidFill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</a:rPr>
              <a:t>ES-L1(1) , GEO(1),HEO(1) have 100% success rate (sample sizes in parenthesis 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</a:rPr>
              <a:t>SSO(S) has 100% success rate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</a:rPr>
              <a:t>VLEO(14) has decent success rate and attempts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</a:rPr>
              <a:t>SO(1) has 0% success rate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</a:rPr>
              <a:t>GTO(27) has around 50 % success rate but largest sample.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29E19542-6914-2F40-C69D-082651186BF2}"/>
              </a:ext>
            </a:extLst>
          </p:cNvPr>
          <p:cNvSpPr/>
          <p:nvPr/>
        </p:nvSpPr>
        <p:spPr>
          <a:xfrm>
            <a:off x="1471512" y="1362546"/>
            <a:ext cx="5430011" cy="31287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245927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52281"/>
            <a:ext cx="11157530" cy="479364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2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2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2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2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2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2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spc="-20" dirty="0">
                <a:cs typeface="Carlito"/>
              </a:rPr>
              <a:t>Green indicates successful </a:t>
            </a:r>
            <a:r>
              <a:rPr lang="en-US" sz="2000" spc="-10" dirty="0">
                <a:cs typeface="Carlito"/>
              </a:rPr>
              <a:t>launch; </a:t>
            </a:r>
            <a:r>
              <a:rPr lang="en-US" sz="2000" spc="-15" dirty="0">
                <a:cs typeface="Carlito"/>
              </a:rPr>
              <a:t>Blue </a:t>
            </a:r>
            <a:r>
              <a:rPr lang="en-US" sz="2000" spc="-20" dirty="0">
                <a:cs typeface="Carlito"/>
              </a:rPr>
              <a:t>indicates unsuccessful</a:t>
            </a:r>
            <a:r>
              <a:rPr lang="en-US" sz="2000" spc="185" dirty="0">
                <a:cs typeface="Carlito"/>
              </a:rPr>
              <a:t> </a:t>
            </a:r>
            <a:r>
              <a:rPr lang="en-US" sz="2000" spc="-10" dirty="0">
                <a:cs typeface="Carlito"/>
              </a:rPr>
              <a:t>launch.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dirty="0">
              <a:cs typeface="Carlito"/>
            </a:endParaRPr>
          </a:p>
          <a:p>
            <a:pPr marL="0" marR="3951604" indent="0">
              <a:lnSpc>
                <a:spcPct val="121200"/>
              </a:lnSpc>
              <a:spcBef>
                <a:spcPts val="100"/>
              </a:spcBef>
              <a:buNone/>
            </a:pPr>
            <a:r>
              <a:rPr lang="en-US" sz="2000" spc="-15" dirty="0">
                <a:cs typeface="Carlito"/>
              </a:rPr>
              <a:t>Launch Orbit </a:t>
            </a:r>
            <a:r>
              <a:rPr lang="en-US" sz="2000" spc="-25" dirty="0">
                <a:cs typeface="Carlito"/>
              </a:rPr>
              <a:t>preferences </a:t>
            </a:r>
            <a:r>
              <a:rPr lang="en-US" sz="2000" spc="-5" dirty="0">
                <a:cs typeface="Carlito"/>
              </a:rPr>
              <a:t>changed </a:t>
            </a:r>
            <a:r>
              <a:rPr lang="en-US" sz="2000" spc="-20" dirty="0">
                <a:cs typeface="Carlito"/>
              </a:rPr>
              <a:t>over </a:t>
            </a:r>
            <a:r>
              <a:rPr lang="en-US" sz="2000" spc="-10" dirty="0">
                <a:cs typeface="Carlito"/>
              </a:rPr>
              <a:t>Flight </a:t>
            </a:r>
            <a:r>
              <a:rPr lang="en-US" sz="2000" spc="-50" dirty="0">
                <a:cs typeface="Carlito"/>
              </a:rPr>
              <a:t>Number. </a:t>
            </a:r>
          </a:p>
          <a:p>
            <a:pPr marL="0" marR="3951604" indent="0">
              <a:lnSpc>
                <a:spcPct val="121200"/>
              </a:lnSpc>
              <a:spcBef>
                <a:spcPts val="100"/>
              </a:spcBef>
              <a:buNone/>
            </a:pPr>
            <a:r>
              <a:rPr lang="en-US" sz="2000" spc="-50" dirty="0">
                <a:cs typeface="Carlito"/>
              </a:rPr>
              <a:t> </a:t>
            </a:r>
            <a:r>
              <a:rPr lang="en-US" sz="2000" spc="-15" dirty="0">
                <a:cs typeface="Carlito"/>
              </a:rPr>
              <a:t>Launch </a:t>
            </a:r>
            <a:r>
              <a:rPr lang="en-US" sz="2000" spc="-25" dirty="0">
                <a:cs typeface="Carlito"/>
              </a:rPr>
              <a:t>Outcome </a:t>
            </a:r>
            <a:r>
              <a:rPr lang="en-US" sz="2000" spc="-15" dirty="0">
                <a:cs typeface="Carlito"/>
              </a:rPr>
              <a:t>seems to </a:t>
            </a:r>
            <a:r>
              <a:rPr lang="en-US" sz="2000" spc="-25" dirty="0">
                <a:cs typeface="Carlito"/>
              </a:rPr>
              <a:t>correlate </a:t>
            </a:r>
            <a:r>
              <a:rPr lang="en-US" sz="2000" spc="-5" dirty="0">
                <a:cs typeface="Carlito"/>
              </a:rPr>
              <a:t>with this</a:t>
            </a:r>
            <a:r>
              <a:rPr lang="en-US" sz="2000" spc="120" dirty="0">
                <a:cs typeface="Carlito"/>
              </a:rPr>
              <a:t> </a:t>
            </a:r>
            <a:r>
              <a:rPr lang="en-US" sz="2000" spc="-25" dirty="0">
                <a:cs typeface="Carlito"/>
              </a:rPr>
              <a:t>preference.</a:t>
            </a:r>
            <a:endParaRPr lang="en-US" sz="2000" dirty="0">
              <a:cs typeface="Carlito"/>
            </a:endParaRPr>
          </a:p>
          <a:p>
            <a:pPr marL="0" marR="5080" indent="0">
              <a:lnSpc>
                <a:spcPts val="2330"/>
              </a:lnSpc>
              <a:spcBef>
                <a:spcPts val="135"/>
              </a:spcBef>
              <a:buNone/>
            </a:pPr>
            <a:r>
              <a:rPr lang="en-US" sz="2000" spc="-15" dirty="0">
                <a:cs typeface="Carlito"/>
              </a:rPr>
              <a:t>SpaceX </a:t>
            </a:r>
            <a:r>
              <a:rPr lang="en-US" sz="2000" spc="-20" dirty="0">
                <a:cs typeface="Carlito"/>
              </a:rPr>
              <a:t>started </a:t>
            </a:r>
            <a:r>
              <a:rPr lang="en-US" sz="2000" spc="-5" dirty="0">
                <a:cs typeface="Carlito"/>
              </a:rPr>
              <a:t>with </a:t>
            </a:r>
            <a:r>
              <a:rPr lang="en-US" sz="2000" spc="-25" dirty="0">
                <a:cs typeface="Carlito"/>
              </a:rPr>
              <a:t>LEO </a:t>
            </a:r>
            <a:r>
              <a:rPr lang="en-US" sz="2000" spc="-5" dirty="0">
                <a:cs typeface="Carlito"/>
              </a:rPr>
              <a:t>orbits which </a:t>
            </a:r>
            <a:r>
              <a:rPr lang="en-US" sz="2000" spc="-20" dirty="0">
                <a:cs typeface="Carlito"/>
              </a:rPr>
              <a:t>saw </a:t>
            </a:r>
            <a:r>
              <a:rPr lang="en-US" sz="2000" spc="-25" dirty="0">
                <a:cs typeface="Carlito"/>
              </a:rPr>
              <a:t>moderate </a:t>
            </a:r>
            <a:r>
              <a:rPr lang="en-US" sz="2000" spc="-15" dirty="0">
                <a:cs typeface="Carlito"/>
              </a:rPr>
              <a:t>success </a:t>
            </a:r>
            <a:r>
              <a:rPr lang="en-US" sz="2000" spc="-25" dirty="0">
                <a:cs typeface="Carlito"/>
              </a:rPr>
              <a:t>LEO </a:t>
            </a:r>
            <a:r>
              <a:rPr lang="en-US" sz="2000" spc="-5" dirty="0">
                <a:cs typeface="Carlito"/>
              </a:rPr>
              <a:t>and </a:t>
            </a:r>
            <a:r>
              <a:rPr lang="en-US" sz="2000" spc="-25" dirty="0">
                <a:cs typeface="Carlito"/>
              </a:rPr>
              <a:t>returned </a:t>
            </a:r>
            <a:r>
              <a:rPr lang="en-US" sz="2000" spc="-15" dirty="0">
                <a:cs typeface="Carlito"/>
              </a:rPr>
              <a:t>to </a:t>
            </a:r>
            <a:r>
              <a:rPr lang="en-US" sz="2000" spc="-25" dirty="0">
                <a:cs typeface="Carlito"/>
              </a:rPr>
              <a:t>VLEO </a:t>
            </a:r>
            <a:r>
              <a:rPr lang="en-US" sz="2000" dirty="0">
                <a:cs typeface="Carlito"/>
              </a:rPr>
              <a:t>in </a:t>
            </a:r>
            <a:r>
              <a:rPr lang="en-US" sz="2000" spc="-25" dirty="0">
                <a:cs typeface="Carlito"/>
              </a:rPr>
              <a:t>recent </a:t>
            </a:r>
            <a:r>
              <a:rPr lang="en-US" sz="2000" spc="-5" dirty="0">
                <a:cs typeface="Carlito"/>
              </a:rPr>
              <a:t>launches  </a:t>
            </a:r>
            <a:r>
              <a:rPr lang="en-US" sz="2000" spc="-15" dirty="0">
                <a:cs typeface="Carlito"/>
              </a:rPr>
              <a:t>SpaceX </a:t>
            </a:r>
            <a:r>
              <a:rPr lang="en-US" sz="2000" spc="-20" dirty="0">
                <a:cs typeface="Carlito"/>
              </a:rPr>
              <a:t>appears </a:t>
            </a:r>
            <a:r>
              <a:rPr lang="en-US" sz="2000" spc="-15" dirty="0">
                <a:cs typeface="Carlito"/>
              </a:rPr>
              <a:t>to </a:t>
            </a:r>
            <a:r>
              <a:rPr lang="en-US" sz="2000" spc="-25" dirty="0">
                <a:cs typeface="Carlito"/>
              </a:rPr>
              <a:t>perform better </a:t>
            </a:r>
            <a:r>
              <a:rPr lang="en-US" sz="2000" dirty="0">
                <a:cs typeface="Carlito"/>
              </a:rPr>
              <a:t>in </a:t>
            </a:r>
            <a:r>
              <a:rPr lang="en-US" sz="2000" spc="-20" dirty="0">
                <a:cs typeface="Carlito"/>
              </a:rPr>
              <a:t>lower </a:t>
            </a:r>
            <a:r>
              <a:rPr lang="en-US" sz="2000" spc="-5" dirty="0">
                <a:cs typeface="Carlito"/>
              </a:rPr>
              <a:t>orbits or </a:t>
            </a:r>
            <a:r>
              <a:rPr lang="en-US" sz="2000" spc="-20" dirty="0">
                <a:cs typeface="Carlito"/>
              </a:rPr>
              <a:t>Sun-synchronous</a:t>
            </a:r>
            <a:r>
              <a:rPr lang="en-US" sz="2000" spc="275" dirty="0">
                <a:cs typeface="Carlito"/>
              </a:rPr>
              <a:t> </a:t>
            </a:r>
            <a:r>
              <a:rPr lang="en-US" sz="2000" spc="-5" dirty="0">
                <a:cs typeface="Carlito"/>
              </a:rPr>
              <a:t>orbits</a:t>
            </a:r>
            <a:endParaRPr lang="en-US" sz="200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74B73325-05A2-F61F-9188-48D3DBA2B12F}"/>
              </a:ext>
            </a:extLst>
          </p:cNvPr>
          <p:cNvSpPr/>
          <p:nvPr/>
        </p:nvSpPr>
        <p:spPr>
          <a:xfrm>
            <a:off x="264459" y="1602133"/>
            <a:ext cx="11313459" cy="22302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573305"/>
            <a:ext cx="10888589" cy="445226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495"/>
              </a:spcBef>
              <a:buNone/>
            </a:pPr>
            <a:endParaRPr lang="en-US" sz="1800" spc="-25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95"/>
              </a:spcBef>
              <a:buNone/>
            </a:pPr>
            <a:endParaRPr lang="en-US" sz="1800" spc="-25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95"/>
              </a:spcBef>
              <a:buNone/>
            </a:pPr>
            <a:endParaRPr lang="en-US" sz="1800" spc="-25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95"/>
              </a:spcBef>
              <a:buNone/>
            </a:pPr>
            <a:endParaRPr lang="en-US" sz="1800" spc="-25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95"/>
              </a:spcBef>
              <a:buNone/>
            </a:pPr>
            <a:endParaRPr lang="en-US" sz="1800" spc="-25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95"/>
              </a:spcBef>
              <a:buNone/>
            </a:pPr>
            <a:endParaRPr lang="en-US" sz="1800" spc="-25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95"/>
              </a:spcBef>
              <a:buNone/>
            </a:pPr>
            <a:endParaRPr lang="en-US" sz="1800" spc="-25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95"/>
              </a:spcBef>
              <a:buNone/>
            </a:pPr>
            <a:endParaRPr lang="en-US" sz="1800" spc="-25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95"/>
              </a:spcBef>
              <a:buNone/>
            </a:pPr>
            <a:r>
              <a:rPr lang="en-US" sz="1800" spc="-20" dirty="0">
                <a:cs typeface="Carlito"/>
              </a:rPr>
              <a:t>Green indicates successful </a:t>
            </a:r>
            <a:r>
              <a:rPr lang="en-US" sz="1800" spc="-10" dirty="0">
                <a:cs typeface="Carlito"/>
              </a:rPr>
              <a:t>launch; </a:t>
            </a:r>
            <a:r>
              <a:rPr lang="en-US" sz="1800" spc="-15" dirty="0">
                <a:cs typeface="Carlito"/>
              </a:rPr>
              <a:t>Purple </a:t>
            </a:r>
            <a:r>
              <a:rPr lang="en-US" sz="1800" spc="-20" dirty="0">
                <a:cs typeface="Carlito"/>
              </a:rPr>
              <a:t>indicates unsuccessful</a:t>
            </a:r>
            <a:r>
              <a:rPr lang="en-US" sz="1800" spc="185" dirty="0">
                <a:cs typeface="Carlito"/>
              </a:rPr>
              <a:t> </a:t>
            </a:r>
            <a:r>
              <a:rPr lang="en-US" sz="1800" spc="-10" dirty="0">
                <a:cs typeface="Carlito"/>
              </a:rPr>
              <a:t>launch.</a:t>
            </a:r>
            <a:endParaRPr lang="en-US" sz="1800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95"/>
              </a:spcBef>
              <a:buNone/>
            </a:pPr>
            <a:endParaRPr lang="en-US" sz="1800" spc="-25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95"/>
              </a:spcBef>
              <a:buNone/>
            </a:pPr>
            <a:r>
              <a:rPr lang="en-US" sz="1800" spc="-25" dirty="0">
                <a:cs typeface="Carlito"/>
              </a:rPr>
              <a:t>Payload </a:t>
            </a:r>
            <a:r>
              <a:rPr lang="en-US" sz="1800" spc="-5" dirty="0">
                <a:cs typeface="Carlito"/>
              </a:rPr>
              <a:t>mass </a:t>
            </a:r>
            <a:r>
              <a:rPr lang="en-US" sz="1800" spc="-20" dirty="0">
                <a:cs typeface="Carlito"/>
              </a:rPr>
              <a:t>seems </a:t>
            </a:r>
            <a:r>
              <a:rPr lang="en-US" sz="1800" spc="-15" dirty="0">
                <a:cs typeface="Carlito"/>
              </a:rPr>
              <a:t>to </a:t>
            </a:r>
            <a:r>
              <a:rPr lang="en-US" sz="1800" spc="-25" dirty="0">
                <a:cs typeface="Carlito"/>
              </a:rPr>
              <a:t>correlate </a:t>
            </a:r>
            <a:r>
              <a:rPr lang="en-US" sz="1800" spc="-5" dirty="0">
                <a:cs typeface="Carlito"/>
              </a:rPr>
              <a:t>with</a:t>
            </a:r>
            <a:r>
              <a:rPr lang="en-US" sz="1800" spc="40" dirty="0">
                <a:cs typeface="Carlito"/>
              </a:rPr>
              <a:t> </a:t>
            </a:r>
            <a:r>
              <a:rPr lang="en-US" sz="1800" spc="-15" dirty="0">
                <a:cs typeface="Carlito"/>
              </a:rPr>
              <a:t>orbit</a:t>
            </a:r>
            <a:endParaRPr lang="en-US" sz="1800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395"/>
              </a:spcBef>
              <a:buNone/>
            </a:pPr>
            <a:r>
              <a:rPr lang="en-US" sz="1800" spc="-25" dirty="0">
                <a:cs typeface="Carlito"/>
              </a:rPr>
              <a:t>LEO </a:t>
            </a:r>
            <a:r>
              <a:rPr lang="en-US" sz="1800" spc="-5" dirty="0">
                <a:cs typeface="Carlito"/>
              </a:rPr>
              <a:t>and </a:t>
            </a:r>
            <a:r>
              <a:rPr lang="en-US" sz="1800" spc="-15" dirty="0">
                <a:cs typeface="Carlito"/>
              </a:rPr>
              <a:t>SSO seem to </a:t>
            </a:r>
            <a:r>
              <a:rPr lang="en-US" sz="1800" spc="-25" dirty="0">
                <a:cs typeface="Carlito"/>
              </a:rPr>
              <a:t>have </a:t>
            </a:r>
            <a:r>
              <a:rPr lang="en-US" sz="1800" spc="-20" dirty="0">
                <a:cs typeface="Carlito"/>
              </a:rPr>
              <a:t>relatively low payload</a:t>
            </a:r>
            <a:r>
              <a:rPr lang="en-US" sz="1800" spc="135" dirty="0">
                <a:cs typeface="Carlito"/>
              </a:rPr>
              <a:t> </a:t>
            </a:r>
            <a:r>
              <a:rPr lang="en-US" sz="1800" spc="-5" dirty="0">
                <a:cs typeface="Carlito"/>
              </a:rPr>
              <a:t>mass</a:t>
            </a:r>
            <a:endParaRPr lang="en-US" sz="1800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09"/>
              </a:spcBef>
              <a:buNone/>
            </a:pPr>
            <a:r>
              <a:rPr lang="en-US" sz="1800" spc="-5" dirty="0">
                <a:cs typeface="Carlito"/>
              </a:rPr>
              <a:t>The other </a:t>
            </a:r>
            <a:r>
              <a:rPr lang="en-US" sz="1800" spc="-20" dirty="0">
                <a:cs typeface="Carlito"/>
              </a:rPr>
              <a:t>most successful </a:t>
            </a:r>
            <a:r>
              <a:rPr lang="en-US" sz="1800" spc="-5" dirty="0">
                <a:cs typeface="Carlito"/>
              </a:rPr>
              <a:t>orbit </a:t>
            </a:r>
            <a:r>
              <a:rPr lang="en-US" sz="1800" spc="-20" dirty="0">
                <a:cs typeface="Carlito"/>
              </a:rPr>
              <a:t>VLEO </a:t>
            </a:r>
            <a:r>
              <a:rPr lang="en-US" sz="1800" spc="-5" dirty="0">
                <a:cs typeface="Carlito"/>
              </a:rPr>
              <a:t>only has </a:t>
            </a:r>
            <a:r>
              <a:rPr lang="en-US" sz="1800" spc="-10" dirty="0">
                <a:cs typeface="Carlito"/>
              </a:rPr>
              <a:t>payload </a:t>
            </a:r>
            <a:r>
              <a:rPr lang="en-US" sz="1800" spc="-5" dirty="0">
                <a:cs typeface="Carlito"/>
              </a:rPr>
              <a:t>mass </a:t>
            </a:r>
            <a:r>
              <a:rPr lang="en-US" sz="1800" spc="-20" dirty="0">
                <a:cs typeface="Carlito"/>
              </a:rPr>
              <a:t>values </a:t>
            </a:r>
            <a:r>
              <a:rPr lang="en-US" sz="1800" spc="-5" dirty="0">
                <a:cs typeface="Carlito"/>
              </a:rPr>
              <a:t>in the higher end of the</a:t>
            </a:r>
            <a:r>
              <a:rPr lang="en-US" sz="1800" spc="85" dirty="0">
                <a:cs typeface="Carlito"/>
              </a:rPr>
              <a:t> </a:t>
            </a:r>
            <a:r>
              <a:rPr lang="en-US" sz="1800" spc="-25" dirty="0">
                <a:cs typeface="Carlito"/>
              </a:rPr>
              <a:t>range</a:t>
            </a:r>
            <a:endParaRPr lang="en-US" sz="180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D6AD663B-1AAB-EBB5-74B9-46F99A657080}"/>
              </a:ext>
            </a:extLst>
          </p:cNvPr>
          <p:cNvSpPr/>
          <p:nvPr/>
        </p:nvSpPr>
        <p:spPr>
          <a:xfrm>
            <a:off x="222895" y="1573305"/>
            <a:ext cx="11609831" cy="23759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559859"/>
            <a:ext cx="10687961" cy="4321486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endParaRPr lang="en-US" sz="1800" spc="-15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endParaRPr lang="en-US" sz="1800" spc="-15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endParaRPr lang="en-US" sz="1800" spc="-15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r>
              <a:rPr lang="en-US" sz="1700" spc="-15" dirty="0">
                <a:latin typeface="Carlito"/>
                <a:cs typeface="Carlito"/>
              </a:rPr>
              <a:t>95% confidence interval</a:t>
            </a: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r>
              <a:rPr lang="en-US" sz="1700" spc="-15" dirty="0">
                <a:latin typeface="Carlito"/>
                <a:cs typeface="Carlito"/>
              </a:rPr>
              <a:t> (light </a:t>
            </a:r>
            <a:r>
              <a:rPr lang="en-US" sz="1700" spc="-15" dirty="0" err="1">
                <a:latin typeface="Carlito"/>
                <a:cs typeface="Carlito"/>
              </a:rPr>
              <a:t>lue</a:t>
            </a:r>
            <a:r>
              <a:rPr lang="en-US" sz="1700" spc="-15" dirty="0">
                <a:latin typeface="Carlito"/>
                <a:cs typeface="Carlito"/>
              </a:rPr>
              <a:t> shading)</a:t>
            </a: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endParaRPr lang="en-US" sz="1800" spc="-15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endParaRPr lang="en-US" sz="1800" spc="-15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endParaRPr lang="en-US" sz="1800" spc="-15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endParaRPr lang="en-US" sz="1800" spc="-15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endParaRPr lang="en-US" sz="1800" spc="-15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endParaRPr lang="en-US" sz="1800" spc="-15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endParaRPr lang="en-US" sz="1800" spc="-15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endParaRPr lang="en-US" sz="1800" spc="-15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r>
              <a:rPr lang="en-US" sz="1800" spc="-15" dirty="0">
                <a:latin typeface="Carlito"/>
                <a:cs typeface="Carlito"/>
              </a:rPr>
              <a:t>Success </a:t>
            </a:r>
            <a:r>
              <a:rPr lang="en-US" sz="1800" spc="-20" dirty="0">
                <a:latin typeface="Carlito"/>
                <a:cs typeface="Carlito"/>
              </a:rPr>
              <a:t>generally </a:t>
            </a:r>
            <a:r>
              <a:rPr lang="en-US" sz="1800" spc="-10" dirty="0">
                <a:latin typeface="Carlito"/>
                <a:cs typeface="Carlito"/>
              </a:rPr>
              <a:t>increases </a:t>
            </a:r>
            <a:r>
              <a:rPr lang="en-US" sz="1800" spc="-20" dirty="0">
                <a:latin typeface="Carlito"/>
                <a:cs typeface="Carlito"/>
              </a:rPr>
              <a:t>over </a:t>
            </a:r>
            <a:r>
              <a:rPr lang="en-US" sz="1800" spc="-5" dirty="0">
                <a:latin typeface="Carlito"/>
                <a:cs typeface="Carlito"/>
              </a:rPr>
              <a:t>time since </a:t>
            </a:r>
            <a:r>
              <a:rPr lang="en-US" sz="1800" spc="-20" dirty="0">
                <a:latin typeface="Carlito"/>
                <a:cs typeface="Carlito"/>
              </a:rPr>
              <a:t>2013 </a:t>
            </a:r>
            <a:r>
              <a:rPr lang="en-US" sz="1800" spc="-5" dirty="0">
                <a:latin typeface="Carlito"/>
                <a:cs typeface="Carlito"/>
              </a:rPr>
              <a:t>with a </a:t>
            </a:r>
            <a:r>
              <a:rPr lang="en-US" sz="1800" spc="-10" dirty="0">
                <a:latin typeface="Carlito"/>
                <a:cs typeface="Carlito"/>
              </a:rPr>
              <a:t>slight </a:t>
            </a:r>
            <a:r>
              <a:rPr lang="en-US" sz="1800" spc="-5" dirty="0">
                <a:latin typeface="Carlito"/>
                <a:cs typeface="Carlito"/>
              </a:rPr>
              <a:t>dip </a:t>
            </a:r>
            <a:r>
              <a:rPr lang="en-US" sz="1800" dirty="0">
                <a:latin typeface="Carlito"/>
                <a:cs typeface="Carlito"/>
              </a:rPr>
              <a:t>in</a:t>
            </a:r>
            <a:r>
              <a:rPr lang="en-US" sz="1800" spc="55" dirty="0">
                <a:latin typeface="Carlito"/>
                <a:cs typeface="Carlito"/>
              </a:rPr>
              <a:t> </a:t>
            </a:r>
            <a:r>
              <a:rPr lang="en-US" sz="1800" spc="-25" dirty="0">
                <a:latin typeface="Carlito"/>
                <a:cs typeface="Carlito"/>
              </a:rPr>
              <a:t>2018</a:t>
            </a:r>
            <a:endParaRPr lang="en-US" sz="1800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05"/>
              </a:spcBef>
              <a:buNone/>
            </a:pPr>
            <a:r>
              <a:rPr lang="en-US" sz="1800" spc="-20" dirty="0">
                <a:latin typeface="Carlito"/>
                <a:cs typeface="Carlito"/>
              </a:rPr>
              <a:t>Success </a:t>
            </a:r>
            <a:r>
              <a:rPr lang="en-US" sz="1800" dirty="0">
                <a:latin typeface="Carlito"/>
                <a:cs typeface="Carlito"/>
              </a:rPr>
              <a:t>in </a:t>
            </a:r>
            <a:r>
              <a:rPr lang="en-US" sz="1800" spc="-25" dirty="0">
                <a:latin typeface="Carlito"/>
                <a:cs typeface="Carlito"/>
              </a:rPr>
              <a:t>recent years </a:t>
            </a:r>
            <a:r>
              <a:rPr lang="en-US" sz="1800" spc="-15" dirty="0">
                <a:latin typeface="Carlito"/>
                <a:cs typeface="Carlito"/>
              </a:rPr>
              <a:t>at </a:t>
            </a:r>
            <a:r>
              <a:rPr lang="en-US" sz="1800" spc="-20" dirty="0">
                <a:latin typeface="Carlito"/>
                <a:cs typeface="Carlito"/>
              </a:rPr>
              <a:t>around</a:t>
            </a:r>
            <a:r>
              <a:rPr lang="en-US" sz="1800" spc="90" dirty="0">
                <a:latin typeface="Carlito"/>
                <a:cs typeface="Carlito"/>
              </a:rPr>
              <a:t> </a:t>
            </a:r>
            <a:r>
              <a:rPr lang="en-US" sz="1800" spc="-25" dirty="0">
                <a:latin typeface="Carlito"/>
                <a:cs typeface="Carlito"/>
              </a:rPr>
              <a:t>80%</a:t>
            </a:r>
            <a:endParaRPr lang="en-US" sz="18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AEF32232-BA16-304E-7A85-802B69830E68}"/>
              </a:ext>
            </a:extLst>
          </p:cNvPr>
          <p:cNvSpPr/>
          <p:nvPr/>
        </p:nvSpPr>
        <p:spPr>
          <a:xfrm>
            <a:off x="3454520" y="1559859"/>
            <a:ext cx="4565904" cy="3049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00200"/>
            <a:ext cx="10687962" cy="45767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300"/>
              </a:spcBef>
              <a:buNone/>
            </a:pPr>
            <a:r>
              <a:rPr lang="en-IN" sz="2000" dirty="0">
                <a:solidFill>
                  <a:srgbClr val="404040"/>
                </a:solidFill>
                <a:cs typeface="Carlito"/>
              </a:rPr>
              <a:t>Query unique launch </a:t>
            </a:r>
            <a:r>
              <a:rPr lang="en-IN" sz="2000" spc="-20" dirty="0">
                <a:solidFill>
                  <a:srgbClr val="404040"/>
                </a:solidFill>
                <a:cs typeface="Carlito"/>
              </a:rPr>
              <a:t>site </a:t>
            </a:r>
            <a:r>
              <a:rPr lang="en-IN" sz="2000" spc="-5" dirty="0">
                <a:solidFill>
                  <a:srgbClr val="404040"/>
                </a:solidFill>
                <a:cs typeface="Carlito"/>
              </a:rPr>
              <a:t>names </a:t>
            </a:r>
            <a:r>
              <a:rPr lang="en-IN" sz="2000" spc="-20" dirty="0">
                <a:solidFill>
                  <a:srgbClr val="404040"/>
                </a:solidFill>
                <a:cs typeface="Carlito"/>
              </a:rPr>
              <a:t>from</a:t>
            </a:r>
            <a:r>
              <a:rPr lang="en-IN" sz="2000" spc="-80" dirty="0">
                <a:solidFill>
                  <a:srgbClr val="404040"/>
                </a:solidFill>
                <a:cs typeface="Carlito"/>
              </a:rPr>
              <a:t> </a:t>
            </a:r>
            <a:r>
              <a:rPr lang="en-IN" sz="2000" spc="-5" dirty="0">
                <a:solidFill>
                  <a:srgbClr val="404040"/>
                </a:solidFill>
                <a:cs typeface="Carlito"/>
              </a:rPr>
              <a:t>database.</a:t>
            </a:r>
            <a:endParaRPr lang="en-IN" sz="2000" dirty="0">
              <a:cs typeface="Carlito"/>
            </a:endParaRPr>
          </a:p>
          <a:p>
            <a:pPr marL="0" indent="0">
              <a:lnSpc>
                <a:spcPts val="2300"/>
              </a:lnSpc>
              <a:spcBef>
                <a:spcPts val="1200"/>
              </a:spcBef>
              <a:buNone/>
            </a:pPr>
            <a:r>
              <a:rPr lang="en-IN" sz="2000" spc="-5" dirty="0">
                <a:solidFill>
                  <a:srgbClr val="404040"/>
                </a:solidFill>
                <a:cs typeface="Carlito"/>
              </a:rPr>
              <a:t>CCAFS SLC-40 </a:t>
            </a:r>
            <a:r>
              <a:rPr lang="en-IN" sz="2000" dirty="0">
                <a:solidFill>
                  <a:srgbClr val="404040"/>
                </a:solidFill>
                <a:cs typeface="Carlito"/>
              </a:rPr>
              <a:t>and </a:t>
            </a:r>
            <a:r>
              <a:rPr lang="en-IN" sz="2000" spc="-10" dirty="0">
                <a:solidFill>
                  <a:srgbClr val="404040"/>
                </a:solidFill>
                <a:cs typeface="Carlito"/>
              </a:rPr>
              <a:t>CCAFSSLC-40 </a:t>
            </a:r>
            <a:r>
              <a:rPr lang="en-IN" sz="2000" spc="-25" dirty="0">
                <a:solidFill>
                  <a:srgbClr val="404040"/>
                </a:solidFill>
                <a:cs typeface="Carlito"/>
              </a:rPr>
              <a:t>likely </a:t>
            </a:r>
            <a:r>
              <a:rPr lang="en-IN" sz="2000" dirty="0">
                <a:solidFill>
                  <a:srgbClr val="404040"/>
                </a:solidFill>
                <a:cs typeface="Carlito"/>
              </a:rPr>
              <a:t>all </a:t>
            </a:r>
            <a:r>
              <a:rPr lang="en-IN" sz="2000" spc="-20" dirty="0">
                <a:solidFill>
                  <a:srgbClr val="404040"/>
                </a:solidFill>
                <a:cs typeface="Carlito"/>
              </a:rPr>
              <a:t>represent </a:t>
            </a:r>
            <a:r>
              <a:rPr lang="en-IN" sz="2000" dirty="0">
                <a:solidFill>
                  <a:srgbClr val="404040"/>
                </a:solidFill>
                <a:cs typeface="Carlito"/>
              </a:rPr>
              <a:t>the</a:t>
            </a:r>
            <a:r>
              <a:rPr lang="en-IN" sz="2000" spc="-114" dirty="0">
                <a:solidFill>
                  <a:srgbClr val="404040"/>
                </a:solidFill>
                <a:cs typeface="Carlito"/>
              </a:rPr>
              <a:t> </a:t>
            </a:r>
            <a:r>
              <a:rPr lang="en-IN" sz="2000" spc="-5" dirty="0">
                <a:solidFill>
                  <a:srgbClr val="404040"/>
                </a:solidFill>
                <a:cs typeface="Carlito"/>
              </a:rPr>
              <a:t>same     </a:t>
            </a:r>
            <a:endParaRPr lang="en-IN" sz="2000" dirty="0">
              <a:cs typeface="Carlito"/>
            </a:endParaRPr>
          </a:p>
          <a:p>
            <a:pPr marL="0" indent="0">
              <a:lnSpc>
                <a:spcPts val="2300"/>
              </a:lnSpc>
              <a:buNone/>
            </a:pPr>
            <a:r>
              <a:rPr lang="en-IN" sz="2000" dirty="0">
                <a:solidFill>
                  <a:srgbClr val="404040"/>
                </a:solidFill>
                <a:cs typeface="Carlito"/>
              </a:rPr>
              <a:t>launch </a:t>
            </a:r>
            <a:r>
              <a:rPr lang="en-IN" sz="2000" spc="-20" dirty="0">
                <a:solidFill>
                  <a:srgbClr val="404040"/>
                </a:solidFill>
                <a:cs typeface="Carlito"/>
              </a:rPr>
              <a:t>site </a:t>
            </a:r>
            <a:r>
              <a:rPr lang="en-IN" sz="2000" dirty="0">
                <a:solidFill>
                  <a:srgbClr val="404040"/>
                </a:solidFill>
                <a:cs typeface="Carlito"/>
              </a:rPr>
              <a:t>with </a:t>
            </a:r>
            <a:r>
              <a:rPr lang="en-IN" sz="2000" spc="-25" dirty="0">
                <a:solidFill>
                  <a:srgbClr val="404040"/>
                </a:solidFill>
                <a:cs typeface="Carlito"/>
              </a:rPr>
              <a:t>data </a:t>
            </a:r>
            <a:r>
              <a:rPr lang="en-IN" sz="2000" spc="-5" dirty="0">
                <a:solidFill>
                  <a:srgbClr val="404040"/>
                </a:solidFill>
                <a:cs typeface="Carlito"/>
              </a:rPr>
              <a:t>entry</a:t>
            </a:r>
            <a:r>
              <a:rPr lang="en-IN" sz="2000" spc="-35" dirty="0">
                <a:solidFill>
                  <a:srgbClr val="404040"/>
                </a:solidFill>
                <a:cs typeface="Carlito"/>
              </a:rPr>
              <a:t> </a:t>
            </a:r>
            <a:r>
              <a:rPr lang="en-IN" sz="2000" spc="-25" dirty="0">
                <a:solidFill>
                  <a:srgbClr val="404040"/>
                </a:solidFill>
                <a:cs typeface="Carlito"/>
              </a:rPr>
              <a:t>errors.</a:t>
            </a:r>
            <a:endParaRPr lang="en-IN" sz="2000" dirty="0">
              <a:cs typeface="Carlito"/>
            </a:endParaRPr>
          </a:p>
          <a:p>
            <a:pPr marL="0" marR="2114550" indent="0">
              <a:lnSpc>
                <a:spcPct val="141500"/>
              </a:lnSpc>
              <a:spcBef>
                <a:spcPts val="110"/>
              </a:spcBef>
              <a:buNone/>
            </a:pPr>
            <a:r>
              <a:rPr lang="en-IN" sz="2000" spc="-5" dirty="0">
                <a:solidFill>
                  <a:srgbClr val="404040"/>
                </a:solidFill>
                <a:cs typeface="Carlito"/>
              </a:rPr>
              <a:t>CCAFS </a:t>
            </a:r>
            <a:r>
              <a:rPr lang="en-IN" sz="2000" spc="-15" dirty="0">
                <a:solidFill>
                  <a:srgbClr val="404040"/>
                </a:solidFill>
                <a:cs typeface="Carlito"/>
              </a:rPr>
              <a:t>LC-40 </a:t>
            </a:r>
            <a:r>
              <a:rPr lang="en-IN" sz="2000" spc="-20" dirty="0">
                <a:solidFill>
                  <a:srgbClr val="404040"/>
                </a:solidFill>
                <a:cs typeface="Carlito"/>
              </a:rPr>
              <a:t>was </a:t>
            </a:r>
            <a:r>
              <a:rPr lang="en-IN" sz="20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IN" sz="2000" spc="-20" dirty="0">
                <a:solidFill>
                  <a:srgbClr val="404040"/>
                </a:solidFill>
                <a:cs typeface="Carlito"/>
              </a:rPr>
              <a:t>previous </a:t>
            </a:r>
            <a:r>
              <a:rPr lang="en-IN" sz="2000" spc="-5" dirty="0">
                <a:solidFill>
                  <a:srgbClr val="404040"/>
                </a:solidFill>
                <a:cs typeface="Carlito"/>
              </a:rPr>
              <a:t>name. </a:t>
            </a:r>
          </a:p>
          <a:p>
            <a:pPr marL="0" marR="2114550" indent="0">
              <a:lnSpc>
                <a:spcPct val="141500"/>
              </a:lnSpc>
              <a:spcBef>
                <a:spcPts val="110"/>
              </a:spcBef>
              <a:buNone/>
            </a:pPr>
            <a:r>
              <a:rPr lang="en-IN" sz="2000" spc="-5" dirty="0">
                <a:solidFill>
                  <a:srgbClr val="404040"/>
                </a:solidFill>
                <a:cs typeface="Carlito"/>
              </a:rPr>
              <a:t> </a:t>
            </a:r>
            <a:r>
              <a:rPr lang="en-IN" sz="2000" spc="-25" dirty="0">
                <a:solidFill>
                  <a:srgbClr val="404040"/>
                </a:solidFill>
                <a:cs typeface="Carlito"/>
              </a:rPr>
              <a:t>Likely </a:t>
            </a:r>
            <a:r>
              <a:rPr lang="en-IN" sz="2000" spc="-5" dirty="0">
                <a:solidFill>
                  <a:srgbClr val="404040"/>
                </a:solidFill>
                <a:cs typeface="Carlito"/>
              </a:rPr>
              <a:t>only </a:t>
            </a:r>
            <a:r>
              <a:rPr lang="en-IN" sz="2000" dirty="0">
                <a:solidFill>
                  <a:srgbClr val="404040"/>
                </a:solidFill>
                <a:cs typeface="Carlito"/>
              </a:rPr>
              <a:t>3 unique </a:t>
            </a:r>
            <a:r>
              <a:rPr lang="en-IN" sz="2000" spc="-5" dirty="0" err="1">
                <a:solidFill>
                  <a:srgbClr val="404040"/>
                </a:solidFill>
                <a:cs typeface="Carlito"/>
              </a:rPr>
              <a:t>launch_site</a:t>
            </a:r>
            <a:r>
              <a:rPr lang="en-IN" sz="2000" spc="-5" dirty="0">
                <a:solidFill>
                  <a:srgbClr val="404040"/>
                </a:solidFill>
                <a:cs typeface="Carlito"/>
              </a:rPr>
              <a:t> values: </a:t>
            </a:r>
          </a:p>
          <a:p>
            <a:pPr marL="0" marR="2114550" indent="0">
              <a:lnSpc>
                <a:spcPct val="141500"/>
              </a:lnSpc>
              <a:spcBef>
                <a:spcPts val="110"/>
              </a:spcBef>
              <a:buNone/>
            </a:pPr>
            <a:r>
              <a:rPr lang="en-IN" sz="2000" spc="-5" dirty="0">
                <a:solidFill>
                  <a:srgbClr val="404040"/>
                </a:solidFill>
                <a:cs typeface="Carlito"/>
              </a:rPr>
              <a:t> CCAFS SLC-40, KSC LC-39A,</a:t>
            </a:r>
            <a:r>
              <a:rPr lang="en-IN" sz="2000" spc="-310" dirty="0">
                <a:solidFill>
                  <a:srgbClr val="404040"/>
                </a:solidFill>
                <a:cs typeface="Carlito"/>
              </a:rPr>
              <a:t> </a:t>
            </a:r>
            <a:r>
              <a:rPr lang="en-IN" sz="2000" spc="-40" dirty="0">
                <a:solidFill>
                  <a:srgbClr val="404040"/>
                </a:solidFill>
                <a:cs typeface="Carlito"/>
              </a:rPr>
              <a:t>VAFB </a:t>
            </a:r>
            <a:r>
              <a:rPr lang="en-IN" sz="2000" spc="-10" dirty="0">
                <a:solidFill>
                  <a:srgbClr val="404040"/>
                </a:solidFill>
                <a:cs typeface="Carlito"/>
              </a:rPr>
              <a:t>SLC-4E</a:t>
            </a:r>
            <a:endParaRPr lang="en-IN" sz="200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BA81DF30-4BF3-2007-8889-EAA0084722E9}"/>
              </a:ext>
            </a:extLst>
          </p:cNvPr>
          <p:cNvSpPr/>
          <p:nvPr/>
        </p:nvSpPr>
        <p:spPr>
          <a:xfrm>
            <a:off x="7363564" y="1600200"/>
            <a:ext cx="3220212" cy="27630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First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five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entries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database with  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</a:t>
            </a:r>
            <a:r>
              <a:rPr lang="en-US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name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beginning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with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CCA.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7AF74C82-99F5-36BD-631F-934247FB72CC}"/>
              </a:ext>
            </a:extLst>
          </p:cNvPr>
          <p:cNvSpPr/>
          <p:nvPr/>
        </p:nvSpPr>
        <p:spPr>
          <a:xfrm>
            <a:off x="1045464" y="2443861"/>
            <a:ext cx="8272272" cy="33314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715">
              <a:lnSpc>
                <a:spcPts val="2160"/>
              </a:lnSpc>
              <a:spcBef>
                <a:spcPts val="37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sums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total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 kg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where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NASA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was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customer.</a:t>
            </a:r>
            <a:endParaRPr lang="en-US" sz="2400" dirty="0">
              <a:latin typeface="Carlito"/>
              <a:cs typeface="Carlito"/>
            </a:endParaRPr>
          </a:p>
          <a:p>
            <a:pPr marL="12700" marR="5080">
              <a:lnSpc>
                <a:spcPct val="90000"/>
              </a:lnSpc>
              <a:spcBef>
                <a:spcPts val="1370"/>
              </a:spcBef>
            </a:pP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CRS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stands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for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Commercial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Resupply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Services which</a:t>
            </a:r>
            <a:r>
              <a:rPr lang="en-US" sz="2400" spc="-9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indicates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these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were sent to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International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Space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Station 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(ISS).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A986B149-A466-58A6-2485-BB28A5A7108E}"/>
              </a:ext>
            </a:extLst>
          </p:cNvPr>
          <p:cNvSpPr/>
          <p:nvPr/>
        </p:nvSpPr>
        <p:spPr>
          <a:xfrm>
            <a:off x="2655585" y="3281082"/>
            <a:ext cx="5687568" cy="25542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172085">
              <a:lnSpc>
                <a:spcPct val="91700"/>
              </a:lnSpc>
              <a:spcBef>
                <a:spcPts val="300"/>
              </a:spcBef>
            </a:pPr>
            <a:r>
              <a:rPr lang="en-US" sz="2000" spc="-5" dirty="0">
                <a:solidFill>
                  <a:srgbClr val="404040"/>
                </a:solidFill>
                <a:cs typeface="Carlito"/>
              </a:rPr>
              <a:t>This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query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calculates</a:t>
            </a:r>
            <a:r>
              <a:rPr lang="en-US" sz="2000" spc="-204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 </a:t>
            </a:r>
            <a:r>
              <a:rPr lang="en-US" sz="2000" spc="-40" dirty="0">
                <a:solidFill>
                  <a:srgbClr val="404040"/>
                </a:solidFill>
                <a:cs typeface="Carlito"/>
              </a:rPr>
              <a:t>average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payload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mass or 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launches which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used 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booster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version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F9</a:t>
            </a:r>
            <a:r>
              <a:rPr lang="en-US" sz="2000" spc="-3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v1.1</a:t>
            </a:r>
            <a:endParaRPr lang="en-US" sz="2000" dirty="0">
              <a:cs typeface="Carlito"/>
            </a:endParaRPr>
          </a:p>
          <a:p>
            <a:pPr marL="12700" marR="5080">
              <a:lnSpc>
                <a:spcPct val="91800"/>
              </a:lnSpc>
              <a:spcBef>
                <a:spcPts val="1400"/>
              </a:spcBef>
            </a:pPr>
            <a:r>
              <a:rPr lang="en-US" sz="2000" spc="-40" dirty="0">
                <a:solidFill>
                  <a:srgbClr val="404040"/>
                </a:solidFill>
                <a:cs typeface="Carlito"/>
              </a:rPr>
              <a:t>Average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payload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mass of 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F9 1.1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is on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low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end</a:t>
            </a:r>
            <a:r>
              <a:rPr lang="en-US" sz="2000" spc="-23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of  our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payload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mass</a:t>
            </a:r>
            <a:r>
              <a:rPr lang="en-US" sz="2000" spc="-114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range</a:t>
            </a:r>
            <a:endParaRPr lang="en-US" sz="200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9" name="object 5">
            <a:extLst>
              <a:ext uri="{FF2B5EF4-FFF2-40B4-BE49-F238E27FC236}">
                <a16:creationId xmlns:a16="http://schemas.microsoft.com/office/drawing/2014/main" id="{1437E05E-A3E4-9540-71D3-BD855304C95E}"/>
              </a:ext>
            </a:extLst>
          </p:cNvPr>
          <p:cNvSpPr/>
          <p:nvPr/>
        </p:nvSpPr>
        <p:spPr>
          <a:xfrm>
            <a:off x="1206469" y="3019636"/>
            <a:ext cx="6364224" cy="28696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74235"/>
            <a:ext cx="10915484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marR="135255" indent="0">
              <a:lnSpc>
                <a:spcPct val="91800"/>
              </a:lnSpc>
              <a:spcBef>
                <a:spcPts val="300"/>
              </a:spcBef>
              <a:buNone/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first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ground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pad</a:t>
            </a:r>
            <a:r>
              <a:rPr lang="en-US" sz="2400" spc="-1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 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date.</a:t>
            </a:r>
            <a:endParaRPr lang="en-US" sz="2400" dirty="0">
              <a:latin typeface="Carlito"/>
              <a:cs typeface="Carlito"/>
            </a:endParaRPr>
          </a:p>
          <a:p>
            <a:pPr marL="0" indent="0">
              <a:lnSpc>
                <a:spcPts val="2300"/>
              </a:lnSpc>
              <a:spcBef>
                <a:spcPts val="1200"/>
              </a:spcBef>
              <a:buNone/>
            </a:pPr>
            <a:r>
              <a:rPr lang="en-US" sz="2400" spc="-35" dirty="0">
                <a:solidFill>
                  <a:srgbClr val="404040"/>
                </a:solidFill>
                <a:latin typeface="Carlito"/>
                <a:cs typeface="Carlito"/>
              </a:rPr>
              <a:t>First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ground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</a:t>
            </a:r>
            <a:r>
              <a:rPr lang="en-US" sz="2400" spc="-7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wasn’t</a:t>
            </a:r>
            <a:r>
              <a:rPr lang="en-US" sz="2400" dirty="0"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until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end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</a:t>
            </a:r>
            <a:r>
              <a:rPr lang="en-US" sz="2400" spc="-10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2015.</a:t>
            </a:r>
            <a:endParaRPr lang="en-US" sz="2400" dirty="0">
              <a:latin typeface="Carlito"/>
              <a:cs typeface="Carlito"/>
            </a:endParaRPr>
          </a:p>
          <a:p>
            <a:pPr marL="0" indent="0">
              <a:lnSpc>
                <a:spcPts val="2305"/>
              </a:lnSpc>
              <a:spcBef>
                <a:spcPts val="1200"/>
              </a:spcBef>
              <a:buNone/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in</a:t>
            </a:r>
            <a:r>
              <a:rPr lang="en-US" sz="2400" spc="-7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general</a:t>
            </a:r>
            <a:r>
              <a:rPr lang="en-US" sz="2400" spc="-20" dirty="0"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appear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starting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2014.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59E30FCE-7D88-6FE2-398F-A6B33E51DB9F}"/>
              </a:ext>
            </a:extLst>
          </p:cNvPr>
          <p:cNvSpPr/>
          <p:nvPr/>
        </p:nvSpPr>
        <p:spPr>
          <a:xfrm>
            <a:off x="1161781" y="3165025"/>
            <a:ext cx="5780532" cy="28605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spc="-5" dirty="0">
                <a:solidFill>
                  <a:srgbClr val="404040"/>
                </a:solidFill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four  booster </a:t>
            </a:r>
            <a:r>
              <a:rPr lang="en-US" sz="2400" spc="-25" dirty="0">
                <a:solidFill>
                  <a:srgbClr val="404040"/>
                </a:solidFill>
                <a:cs typeface="Carlito"/>
              </a:rPr>
              <a:t>versions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that had  successful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drone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ship</a:t>
            </a:r>
            <a:r>
              <a:rPr lang="en-US" sz="2400" spc="-100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landings  and a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payload mass between 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4000 and 6000</a:t>
            </a:r>
            <a:r>
              <a:rPr lang="en-US" sz="2400" spc="-16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spc="-25" dirty="0">
                <a:solidFill>
                  <a:srgbClr val="404040"/>
                </a:solidFill>
                <a:cs typeface="Carlito"/>
              </a:rPr>
              <a:t>non inclusively.</a:t>
            </a:r>
            <a:endParaRPr lang="en-US" sz="240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A168D977-85BA-40D7-AC9B-B649243E72BA}"/>
              </a:ext>
            </a:extLst>
          </p:cNvPr>
          <p:cNvSpPr/>
          <p:nvPr/>
        </p:nvSpPr>
        <p:spPr>
          <a:xfrm>
            <a:off x="1267475" y="3118509"/>
            <a:ext cx="6886956" cy="26380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710813"/>
            <a:ext cx="10884052" cy="483747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public SpaceX API and SpaceX Wikipedia page. Created labels column ‘class’ which classifies successful landings. Explored data using SQL, visualization , folium maps , and dashboards. Gathered relevant columns to be used as features. Changed all categorical variables to binary using one hot encoding. Standardized data and used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GridSeachCV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find the best parameters for machine learning models . Visualize accuracy score of all models.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Four machine learning models were generated :Logistic Regression, support vector machine, Decision tree classifier, and K-Nearest Neighbors . All the models produced similar results with 83.33% accuracy. All models over predicted successful landings. More data is needed to determine better model and accuracy.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14475"/>
            <a:ext cx="9745589" cy="4662488"/>
          </a:xfrm>
          <a:prstGeom prst="rect">
            <a:avLst/>
          </a:prstGeom>
        </p:spPr>
        <p:txBody>
          <a:bodyPr numCol="2">
            <a:normAutofit/>
          </a:bodyPr>
          <a:lstStyle/>
          <a:p>
            <a:pPr marL="12700">
              <a:lnSpc>
                <a:spcPts val="2305"/>
              </a:lnSpc>
              <a:spcBef>
                <a:spcPts val="10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count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</a:t>
            </a:r>
            <a:r>
              <a:rPr lang="en-US" sz="2400" spc="-1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each</a:t>
            </a:r>
            <a:r>
              <a:rPr lang="en-US" sz="2400" dirty="0"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mission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outcome.</a:t>
            </a:r>
            <a:endParaRPr lang="en-US" sz="2400" dirty="0">
              <a:latin typeface="Carlito"/>
              <a:cs typeface="Carlito"/>
            </a:endParaRPr>
          </a:p>
          <a:p>
            <a:pPr marL="12700" marR="83820">
              <a:lnSpc>
                <a:spcPts val="2200"/>
              </a:lnSpc>
              <a:spcBef>
                <a:spcPts val="1440"/>
              </a:spcBef>
            </a:pP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SpaceX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appears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achieve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its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mission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outcome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nearly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99%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</a:t>
            </a:r>
            <a:r>
              <a:rPr lang="en-US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time.</a:t>
            </a:r>
            <a:r>
              <a:rPr lang="en-US" sz="2400" dirty="0"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means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most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of the</a:t>
            </a:r>
            <a:r>
              <a:rPr lang="en-US" sz="2400" spc="-8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landing</a:t>
            </a:r>
            <a:r>
              <a:rPr lang="en-US" sz="2400" dirty="0"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failures are</a:t>
            </a:r>
            <a:r>
              <a:rPr lang="en-US" sz="2400" spc="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intended.</a:t>
            </a:r>
            <a:endParaRPr lang="en-US" sz="2400" dirty="0">
              <a:latin typeface="Carlito"/>
              <a:cs typeface="Carlito"/>
            </a:endParaRPr>
          </a:p>
          <a:p>
            <a:pPr marL="12700" marR="337185">
              <a:lnSpc>
                <a:spcPts val="2200"/>
              </a:lnSpc>
              <a:spcBef>
                <a:spcPts val="1440"/>
              </a:spcBef>
            </a:pP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Interestingly,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one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has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  unclear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status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unfortunately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one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failed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in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flight.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57163855-F588-C2CD-C6A2-5476ECD32B2F}"/>
              </a:ext>
            </a:extLst>
          </p:cNvPr>
          <p:cNvSpPr/>
          <p:nvPr/>
        </p:nvSpPr>
        <p:spPr>
          <a:xfrm>
            <a:off x="6114117" y="1514475"/>
            <a:ext cx="5138928" cy="344119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1088615" cy="4351338"/>
          </a:xfrm>
          <a:prstGeom prst="rect">
            <a:avLst/>
          </a:prstGeom>
        </p:spPr>
        <p:txBody>
          <a:bodyPr numCol="2">
            <a:normAutofit/>
          </a:bodyPr>
          <a:lstStyle/>
          <a:p>
            <a:pPr marL="12700" marR="5080">
              <a:lnSpc>
                <a:spcPct val="90100"/>
              </a:lnSpc>
              <a:spcBef>
                <a:spcPts val="3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query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returns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 carried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highest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15600  kg.</a:t>
            </a:r>
            <a:endParaRPr lang="en-US" sz="2400" dirty="0">
              <a:latin typeface="Carlito"/>
              <a:cs typeface="Carlito"/>
            </a:endParaRPr>
          </a:p>
          <a:p>
            <a:pPr marL="12700" marR="71120">
              <a:lnSpc>
                <a:spcPts val="2200"/>
              </a:lnSpc>
              <a:spcBef>
                <a:spcPts val="14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These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very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similar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 all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F9 B5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B10xx.x</a:t>
            </a:r>
            <a:r>
              <a:rPr lang="en-US" sz="2400" spc="-14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variety.</a:t>
            </a:r>
            <a:endParaRPr lang="en-US" sz="2400" dirty="0">
              <a:latin typeface="Carlito"/>
              <a:cs typeface="Carlito"/>
            </a:endParaRPr>
          </a:p>
          <a:p>
            <a:pPr marL="12700" marR="27305">
              <a:lnSpc>
                <a:spcPts val="2210"/>
              </a:lnSpc>
              <a:spcBef>
                <a:spcPts val="139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likely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indicates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correlates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with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is</a:t>
            </a:r>
            <a:r>
              <a:rPr lang="en-US" sz="2400" spc="1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used.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95F405DC-AE07-8BFC-5CA4-A4EF448860AC}"/>
              </a:ext>
            </a:extLst>
          </p:cNvPr>
          <p:cNvSpPr/>
          <p:nvPr/>
        </p:nvSpPr>
        <p:spPr>
          <a:xfrm>
            <a:off x="6286122" y="1541267"/>
            <a:ext cx="5811011" cy="48859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9084" y="6372748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1421990" cy="4351338"/>
          </a:xfrm>
          <a:prstGeom prst="rect">
            <a:avLst/>
          </a:prstGeom>
        </p:spPr>
        <p:txBody>
          <a:bodyPr lIns="91440" tIns="45720" rIns="91440" bIns="45720" numCol="2" anchor="t">
            <a:normAutofit/>
          </a:bodyPr>
          <a:lstStyle/>
          <a:p>
            <a:pPr marL="12700" marR="5080">
              <a:lnSpc>
                <a:spcPct val="90000"/>
              </a:lnSpc>
              <a:spcBef>
                <a:spcPts val="340"/>
              </a:spcBef>
            </a:pPr>
            <a:r>
              <a:rPr lang="en-US" sz="2000" spc="-5" dirty="0">
                <a:solidFill>
                  <a:srgbClr val="404040"/>
                </a:solidFill>
                <a:cs typeface="Carlito"/>
              </a:rPr>
              <a:t>This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query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returns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Month,</a:t>
            </a:r>
            <a:r>
              <a:rPr lang="en-US" sz="2000" spc="-14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Landing 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Outcome, Booster </a:t>
            </a:r>
            <a:r>
              <a:rPr lang="en-US" sz="2000" spc="-40" dirty="0">
                <a:solidFill>
                  <a:srgbClr val="404040"/>
                </a:solidFill>
                <a:cs typeface="Carlito"/>
              </a:rPr>
              <a:t>Version,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Payload 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Mass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(kg),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and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Launch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site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2015  launches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where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stage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1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failed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to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land  on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drone</a:t>
            </a:r>
            <a:r>
              <a:rPr lang="en-US" sz="2000" spc="-80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ship.</a:t>
            </a:r>
            <a:endParaRPr lang="en-US" sz="2000" dirty="0"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000" spc="-20" dirty="0">
                <a:solidFill>
                  <a:srgbClr val="404040"/>
                </a:solidFill>
                <a:cs typeface="Carlito"/>
              </a:rPr>
              <a:t>There were two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such</a:t>
            </a:r>
            <a:r>
              <a:rPr lang="en-US" sz="2000" spc="-50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occurrence</a:t>
            </a: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6EE7E7F5-3A93-3146-8CA3-700DC24D59CF}"/>
              </a:ext>
            </a:extLst>
          </p:cNvPr>
          <p:cNvSpPr/>
          <p:nvPr/>
        </p:nvSpPr>
        <p:spPr>
          <a:xfrm>
            <a:off x="1014222" y="3833432"/>
            <a:ext cx="7306056" cy="20772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43051"/>
            <a:ext cx="11074328" cy="434340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 marR="5080">
              <a:lnSpc>
                <a:spcPct val="91800"/>
              </a:lnSpc>
              <a:spcBef>
                <a:spcPts val="300"/>
              </a:spcBef>
            </a:pPr>
            <a:r>
              <a:rPr lang="en-US" sz="2000" spc="-5" dirty="0">
                <a:solidFill>
                  <a:srgbClr val="404040"/>
                </a:solidFill>
                <a:cs typeface="Carlito"/>
              </a:rPr>
              <a:t>This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query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returns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list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of successful</a:t>
            </a:r>
            <a:r>
              <a:rPr lang="en-US" sz="2000" spc="-12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landings 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between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2010-06-04 and 2017-03-20 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inclusively.</a:t>
            </a:r>
            <a:endParaRPr lang="en-US" sz="2000" dirty="0">
              <a:cs typeface="Carlito"/>
            </a:endParaRPr>
          </a:p>
          <a:p>
            <a:pPr marL="12700" marR="464184">
              <a:lnSpc>
                <a:spcPct val="91800"/>
              </a:lnSpc>
              <a:spcBef>
                <a:spcPts val="1395"/>
              </a:spcBef>
            </a:pPr>
            <a:r>
              <a:rPr lang="en-US" sz="2000" spc="-20" dirty="0">
                <a:solidFill>
                  <a:srgbClr val="404040"/>
                </a:solidFill>
                <a:cs typeface="Carlito"/>
              </a:rPr>
              <a:t>There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are two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types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of successful</a:t>
            </a:r>
            <a:r>
              <a:rPr lang="en-US" sz="2000" spc="-9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 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outcomes: drone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ship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and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ground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pad 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landings.</a:t>
            </a:r>
            <a:endParaRPr lang="en-US" sz="2000" dirty="0">
              <a:cs typeface="Carlito"/>
            </a:endParaRPr>
          </a:p>
          <a:p>
            <a:pPr marL="12700" marR="561975">
              <a:lnSpc>
                <a:spcPts val="2300"/>
              </a:lnSpc>
              <a:spcBef>
                <a:spcPts val="1160"/>
              </a:spcBef>
            </a:pPr>
            <a:r>
              <a:rPr lang="en-US" sz="2000" spc="-20" dirty="0">
                <a:solidFill>
                  <a:srgbClr val="404040"/>
                </a:solidFill>
                <a:cs typeface="Carlito"/>
              </a:rPr>
              <a:t>There were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8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successful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landings in</a:t>
            </a:r>
            <a:r>
              <a:rPr lang="en-US" sz="2000" spc="-13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total 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during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this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time</a:t>
            </a:r>
            <a:r>
              <a:rPr lang="en-US" sz="2000" spc="-8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period</a:t>
            </a:r>
            <a:endParaRPr lang="en-US" sz="200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26CDA097-6AD2-92CF-0BE3-F3D3326904C2}"/>
              </a:ext>
            </a:extLst>
          </p:cNvPr>
          <p:cNvSpPr/>
          <p:nvPr/>
        </p:nvSpPr>
        <p:spPr>
          <a:xfrm>
            <a:off x="952689" y="3229737"/>
            <a:ext cx="8234173" cy="239877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87430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r>
              <a:rPr lang="en-US" sz="2000" spc="-5" dirty="0">
                <a:solidFill>
                  <a:srgbClr val="404040"/>
                </a:solidFill>
                <a:cs typeface="Carlito"/>
              </a:rPr>
              <a:t>The left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map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shows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all launch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sites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relative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US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map.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The right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map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shows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two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Florida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launch 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sites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since they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are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very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close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to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each </a:t>
            </a:r>
            <a:r>
              <a:rPr lang="en-US" sz="2000" spc="-65" dirty="0">
                <a:solidFill>
                  <a:srgbClr val="404040"/>
                </a:solidFill>
                <a:cs typeface="Carlito"/>
              </a:rPr>
              <a:t>other.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All launch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sites are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near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</a:t>
            </a:r>
            <a:r>
              <a:rPr lang="en-US" sz="2000" spc="12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ocean.</a:t>
            </a:r>
            <a:endParaRPr lang="en-US" sz="2000" dirty="0">
              <a:cs typeface="Carlito"/>
            </a:endParaRP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0" y="719136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Locations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9DA90C67-6C9E-1553-5CDC-F4132A6DA9DD}"/>
              </a:ext>
            </a:extLst>
          </p:cNvPr>
          <p:cNvSpPr/>
          <p:nvPr/>
        </p:nvSpPr>
        <p:spPr>
          <a:xfrm>
            <a:off x="956310" y="1621536"/>
            <a:ext cx="10279380" cy="361492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93145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endParaRPr lang="en-US" sz="2000" spc="-25" dirty="0">
              <a:solidFill>
                <a:srgbClr val="404040"/>
              </a:solidFill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00"/>
              </a:spcBef>
            </a:pPr>
            <a:r>
              <a:rPr lang="en-US" sz="2000" spc="-25" dirty="0">
                <a:solidFill>
                  <a:srgbClr val="404040"/>
                </a:solidFill>
                <a:cs typeface="Carlito"/>
              </a:rPr>
              <a:t>Clusters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on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Folium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map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can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be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clicked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on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to display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each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successful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(green icon)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and</a:t>
            </a:r>
            <a:r>
              <a:rPr lang="en-US" sz="2000" spc="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failed</a:t>
            </a:r>
            <a:r>
              <a:rPr lang="en-US" sz="2000" dirty="0"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landing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(red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icon).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In this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example </a:t>
            </a:r>
            <a:r>
              <a:rPr lang="en-US" sz="2000" spc="-40" dirty="0">
                <a:solidFill>
                  <a:srgbClr val="404040"/>
                </a:solidFill>
                <a:cs typeface="Carlito"/>
              </a:rPr>
              <a:t>VAFB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SLC-4E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shows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4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successful landings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and 6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failed</a:t>
            </a:r>
            <a:r>
              <a:rPr lang="en-US" sz="2000" spc="-6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landings</a:t>
            </a:r>
            <a:endParaRPr lang="en-US" sz="2000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Color Coded Launch Markers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20D4B47C-31AD-130C-6F8C-962321EA57E5}"/>
              </a:ext>
            </a:extLst>
          </p:cNvPr>
          <p:cNvSpPr/>
          <p:nvPr/>
        </p:nvSpPr>
        <p:spPr>
          <a:xfrm>
            <a:off x="3425480" y="1825625"/>
            <a:ext cx="5620512" cy="35112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43372" y="6574414"/>
            <a:ext cx="2743200" cy="283586"/>
          </a:xfrm>
        </p:spPr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90688"/>
            <a:ext cx="10687962" cy="4883726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spc="-5" dirty="0">
                <a:solidFill>
                  <a:srgbClr val="404040"/>
                </a:solidFill>
                <a:cs typeface="Carlito"/>
              </a:rPr>
              <a:t>Using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KSC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LC-39A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as an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example,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launch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sites are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very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close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to </a:t>
            </a:r>
            <a:r>
              <a:rPr lang="en-US" sz="2000" spc="-35" dirty="0">
                <a:solidFill>
                  <a:srgbClr val="404040"/>
                </a:solidFill>
                <a:cs typeface="Carlito"/>
              </a:rPr>
              <a:t>railways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for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large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part and supply 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transportation.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Launch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sites are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close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to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highways </a:t>
            </a:r>
            <a:r>
              <a:rPr lang="en-US" sz="2000" spc="-30" dirty="0">
                <a:solidFill>
                  <a:srgbClr val="404040"/>
                </a:solidFill>
                <a:cs typeface="Carlito"/>
              </a:rPr>
              <a:t>for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human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and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supply transport. Launch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sites 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are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also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close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to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coasts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and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relatively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far from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cities so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that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launch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failures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can land in the sea </a:t>
            </a:r>
            <a:r>
              <a:rPr lang="en-US" sz="2000" spc="-40" dirty="0">
                <a:solidFill>
                  <a:srgbClr val="404040"/>
                </a:solidFill>
                <a:cs typeface="Carlito"/>
              </a:rPr>
              <a:t>to 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avoid </a:t>
            </a:r>
            <a:r>
              <a:rPr lang="en-US" sz="2000" spc="-40" dirty="0">
                <a:solidFill>
                  <a:srgbClr val="404040"/>
                </a:solidFill>
                <a:cs typeface="Carlito"/>
              </a:rPr>
              <a:t>rockets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falling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on densely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populated</a:t>
            </a:r>
            <a:r>
              <a:rPr lang="en-US" sz="2000" spc="-30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areas.</a:t>
            </a:r>
            <a:endParaRPr lang="en-US" sz="200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Key Location Proximities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B1697F06-ED42-6FC7-4EC9-209788C613FB}"/>
              </a:ext>
            </a:extLst>
          </p:cNvPr>
          <p:cNvSpPr/>
          <p:nvPr/>
        </p:nvSpPr>
        <p:spPr>
          <a:xfrm>
            <a:off x="1696752" y="1509903"/>
            <a:ext cx="8389620" cy="17236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BD0208D0-43EF-B314-97E6-034888DE8C66}"/>
              </a:ext>
            </a:extLst>
          </p:cNvPr>
          <p:cNvSpPr/>
          <p:nvPr/>
        </p:nvSpPr>
        <p:spPr>
          <a:xfrm>
            <a:off x="5989860" y="3253606"/>
            <a:ext cx="4096512" cy="15620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BA9876DE-25E7-749C-1FA6-6607CC5C760D}"/>
              </a:ext>
            </a:extLst>
          </p:cNvPr>
          <p:cNvSpPr/>
          <p:nvPr/>
        </p:nvSpPr>
        <p:spPr>
          <a:xfrm>
            <a:off x="2580672" y="3253606"/>
            <a:ext cx="3409188" cy="151485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57325"/>
            <a:ext cx="11274353" cy="47196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spc="-5" dirty="0">
                <a:solidFill>
                  <a:srgbClr val="404040"/>
                </a:solidFill>
                <a:cs typeface="Carlito"/>
              </a:rPr>
              <a:t>This is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distribution of successful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landings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across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all launch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sites.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CCAFS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LC-40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is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old name of  CCAFS SLC-40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so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CCAFS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and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KSC </a:t>
            </a:r>
            <a:r>
              <a:rPr lang="en-US" sz="2000" spc="-35" dirty="0">
                <a:solidFill>
                  <a:srgbClr val="404040"/>
                </a:solidFill>
                <a:cs typeface="Carlito"/>
              </a:rPr>
              <a:t>have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same amount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of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successful landings, but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 majority of the 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successful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landings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were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performed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before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name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change. </a:t>
            </a:r>
            <a:r>
              <a:rPr lang="en-US" sz="2000" spc="-40" dirty="0">
                <a:solidFill>
                  <a:srgbClr val="404040"/>
                </a:solidFill>
                <a:cs typeface="Carlito"/>
              </a:rPr>
              <a:t>VAFB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has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smallest share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of successful 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landings.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This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may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be due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to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smaller sample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and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increase in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difficulty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launching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in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west</a:t>
            </a:r>
            <a:r>
              <a:rPr lang="en-US" sz="2000" spc="-6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coast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Launches Across Launch Sites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36160887-01D1-4853-2137-54C6B86CC9D8}"/>
              </a:ext>
            </a:extLst>
          </p:cNvPr>
          <p:cNvSpPr/>
          <p:nvPr/>
        </p:nvSpPr>
        <p:spPr>
          <a:xfrm>
            <a:off x="3638931" y="1966722"/>
            <a:ext cx="2570988" cy="25816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A63E26E6-9FE0-951A-1438-79F47AE9D363}"/>
              </a:ext>
            </a:extLst>
          </p:cNvPr>
          <p:cNvSpPr/>
          <p:nvPr/>
        </p:nvSpPr>
        <p:spPr>
          <a:xfrm>
            <a:off x="7648662" y="1966722"/>
            <a:ext cx="1266738" cy="90506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666568"/>
            <a:ext cx="10399485" cy="44835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				</a:t>
            </a:r>
            <a:r>
              <a:rPr lang="en-US" sz="2400" dirty="0">
                <a:solidFill>
                  <a:srgbClr val="0B49CB"/>
                </a:solidFill>
                <a:latin typeface="Abadi" panose="020B0604020104020204" pitchFamily="34" charset="0"/>
              </a:rPr>
              <a:t>Background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Commercial Space Age is Here</a:t>
            </a:r>
          </a:p>
          <a:p>
            <a:pPr marL="253365" indent="-229235">
              <a:lnSpc>
                <a:spcPct val="100000"/>
              </a:lnSpc>
              <a:spcBef>
                <a:spcPts val="705"/>
              </a:spcBef>
              <a:buFont typeface="Arial"/>
              <a:buChar char="•"/>
              <a:tabLst>
                <a:tab pos="253365" algn="l"/>
                <a:tab pos="254000" algn="l"/>
              </a:tabLst>
            </a:pPr>
            <a:r>
              <a:rPr lang="en-US" sz="2200" spc="-1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Space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X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has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best pricing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($62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million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vs.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$165 million</a:t>
            </a:r>
            <a:r>
              <a:rPr lang="en-US" sz="2200" spc="2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USD)</a:t>
            </a:r>
            <a:endParaRPr lang="en-US" sz="2200" dirty="0">
              <a:solidFill>
                <a:schemeClr val="tx1"/>
              </a:solidFill>
              <a:latin typeface="Abadi" panose="020B0604020104020204" pitchFamily="34" charset="0"/>
              <a:cs typeface="Calibri" panose="020F0502020204030204" pitchFamily="34" charset="0"/>
            </a:endParaRPr>
          </a:p>
          <a:p>
            <a:pPr marL="253365" indent="-229235">
              <a:lnSpc>
                <a:spcPct val="100000"/>
              </a:lnSpc>
              <a:spcBef>
                <a:spcPts val="695"/>
              </a:spcBef>
              <a:buFont typeface="Arial"/>
              <a:buChar char="•"/>
              <a:tabLst>
                <a:tab pos="253365" algn="l"/>
                <a:tab pos="254000" algn="l"/>
              </a:tabLst>
            </a:pPr>
            <a:r>
              <a:rPr lang="en-US" sz="2200" spc="-2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Largely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due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to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ability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to recover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part </a:t>
            </a:r>
            <a:r>
              <a:rPr lang="en-US" sz="2200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of </a:t>
            </a:r>
            <a:r>
              <a:rPr lang="en-US" sz="2200" spc="-4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rocket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(Stage</a:t>
            </a:r>
            <a:r>
              <a:rPr lang="en-US" sz="2200" spc="13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1)</a:t>
            </a:r>
            <a:endParaRPr lang="en-US" sz="2200" dirty="0">
              <a:solidFill>
                <a:schemeClr val="tx1"/>
              </a:solidFill>
              <a:latin typeface="Abadi" panose="020B0604020104020204" pitchFamily="34" charset="0"/>
              <a:cs typeface="Calibri" panose="020F0502020204030204" pitchFamily="34" charset="0"/>
            </a:endParaRPr>
          </a:p>
          <a:p>
            <a:pPr marL="253365" indent="-229235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253365" algn="l"/>
                <a:tab pos="254000" algn="l"/>
              </a:tabLst>
            </a:pPr>
            <a:r>
              <a:rPr lang="en-US" sz="2200" spc="-1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Space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Y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wants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to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compete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with </a:t>
            </a:r>
            <a:r>
              <a:rPr lang="en-US" sz="2200" spc="-10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Space</a:t>
            </a:r>
            <a:r>
              <a:rPr lang="en-US" sz="2200" spc="60" dirty="0">
                <a:solidFill>
                  <a:schemeClr val="tx1"/>
                </a:solidFill>
                <a:latin typeface="Abadi" panose="020B0604020104020204" pitchFamily="34" charset="0"/>
                <a:cs typeface="Calibri" panose="020F0502020204030204" pitchFamily="34" charset="0"/>
              </a:rPr>
              <a:t>X</a:t>
            </a:r>
          </a:p>
          <a:p>
            <a:pPr marL="3681730" lvl="8" indent="0">
              <a:lnSpc>
                <a:spcPct val="100000"/>
              </a:lnSpc>
              <a:spcBef>
                <a:spcPts val="700"/>
              </a:spcBef>
              <a:buNone/>
              <a:tabLst>
                <a:tab pos="253365" algn="l"/>
                <a:tab pos="254000" algn="l"/>
              </a:tabLst>
            </a:pPr>
            <a:r>
              <a:rPr lang="en-US" sz="2400" spc="60" dirty="0">
                <a:solidFill>
                  <a:schemeClr val="tx1"/>
                </a:solidFill>
                <a:latin typeface="Abadi" panose="020B0604020104020204" pitchFamily="34" charset="0"/>
              </a:rPr>
              <a:t>        </a:t>
            </a:r>
          </a:p>
          <a:p>
            <a:pPr marL="3681730" lvl="8" indent="0">
              <a:lnSpc>
                <a:spcPct val="100000"/>
              </a:lnSpc>
              <a:spcBef>
                <a:spcPts val="700"/>
              </a:spcBef>
              <a:buNone/>
              <a:tabLst>
                <a:tab pos="253365" algn="l"/>
                <a:tab pos="254000" algn="l"/>
              </a:tabLst>
            </a:pPr>
            <a:r>
              <a:rPr lang="en-US" sz="2400" spc="60" dirty="0">
                <a:solidFill>
                  <a:srgbClr val="0948CB"/>
                </a:solidFill>
                <a:latin typeface="Abadi" panose="020B0604020104020204" pitchFamily="34" charset="0"/>
              </a:rPr>
              <a:t>         Problem </a:t>
            </a:r>
          </a:p>
          <a:p>
            <a:pPr marL="3910965" lvl="8" indent="-229235">
              <a:lnSpc>
                <a:spcPct val="100000"/>
              </a:lnSpc>
              <a:spcBef>
                <a:spcPts val="700"/>
              </a:spcBef>
              <a:tabLst>
                <a:tab pos="253365" algn="l"/>
                <a:tab pos="254000" algn="l"/>
              </a:tabLst>
            </a:pPr>
            <a:endParaRPr lang="en-US" sz="1200" spc="6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 marL="253365" indent="-229235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253365" algn="l"/>
                <a:tab pos="254000" algn="l"/>
              </a:tabLst>
            </a:pPr>
            <a:r>
              <a:rPr lang="en-US" sz="2200" spc="60" dirty="0">
                <a:solidFill>
                  <a:schemeClr val="tx1"/>
                </a:solidFill>
                <a:latin typeface="Abadi" panose="020B0604020104020204" pitchFamily="34" charset="0"/>
              </a:rPr>
              <a:t>Space Y tasks us to train a machine learning model to predict successful stage 1 recovery</a:t>
            </a:r>
            <a:endParaRPr lang="en-US" sz="220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 marL="0" indent="0"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buNone/>
            </a:pPr>
            <a:r>
              <a:rPr lang="en-US" sz="1800" spc="-5" dirty="0">
                <a:solidFill>
                  <a:srgbClr val="404040"/>
                </a:solidFill>
                <a:cs typeface="Carlito"/>
              </a:rPr>
              <a:t>KSC LC-39A Success Rate(blue=success)</a:t>
            </a:r>
          </a:p>
          <a:p>
            <a:pPr marL="0" indent="0"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buNone/>
            </a:pPr>
            <a:r>
              <a:rPr lang="en-US" sz="2000" spc="-5" dirty="0">
                <a:solidFill>
                  <a:srgbClr val="404040"/>
                </a:solidFill>
                <a:cs typeface="Carlito"/>
              </a:rPr>
              <a:t>KSC LC-39A has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highest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success </a:t>
            </a:r>
            <a:r>
              <a:rPr lang="en-US" sz="2000" spc="-40" dirty="0">
                <a:solidFill>
                  <a:srgbClr val="404040"/>
                </a:solidFill>
                <a:cs typeface="Carlito"/>
              </a:rPr>
              <a:t>rate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with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10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successful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landings and 3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failed</a:t>
            </a:r>
            <a:r>
              <a:rPr lang="en-US" sz="2000" spc="-10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landings.</a:t>
            </a:r>
            <a:endParaRPr lang="en-US" sz="2000" dirty="0">
              <a:cs typeface="Carlito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Highest Success Rate Launch Site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153B6009-53CA-1C17-9291-7916BBAB3FEC}"/>
              </a:ext>
            </a:extLst>
          </p:cNvPr>
          <p:cNvSpPr/>
          <p:nvPr/>
        </p:nvSpPr>
        <p:spPr>
          <a:xfrm>
            <a:off x="4810506" y="2143506"/>
            <a:ext cx="2570988" cy="25709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D1DCDBBA-14F4-5D12-DC6F-6D297D02EB42}"/>
              </a:ext>
            </a:extLst>
          </p:cNvPr>
          <p:cNvSpPr/>
          <p:nvPr/>
        </p:nvSpPr>
        <p:spPr>
          <a:xfrm>
            <a:off x="8390161" y="2419350"/>
            <a:ext cx="324611" cy="3048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85005" y="1517867"/>
            <a:ext cx="114219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spc="-5" dirty="0">
              <a:solidFill>
                <a:srgbClr val="404040"/>
              </a:solidFill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spc="-5" dirty="0" err="1">
                <a:solidFill>
                  <a:srgbClr val="404040"/>
                </a:solidFill>
                <a:cs typeface="Carlito"/>
              </a:rPr>
              <a:t>Plotly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 dashboard has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Payload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range </a:t>
            </a:r>
            <a:r>
              <a:rPr lang="en-US" sz="2000" spc="-60" dirty="0">
                <a:solidFill>
                  <a:srgbClr val="404040"/>
                </a:solidFill>
                <a:cs typeface="Carlito"/>
              </a:rPr>
              <a:t>selector. </a:t>
            </a:r>
            <a:r>
              <a:rPr lang="en-US" sz="2000" spc="-65" dirty="0">
                <a:solidFill>
                  <a:srgbClr val="404040"/>
                </a:solidFill>
                <a:cs typeface="Carlito"/>
              </a:rPr>
              <a:t>However,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this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is </a:t>
            </a:r>
            <a:r>
              <a:rPr lang="en-US" sz="2000" spc="-10" dirty="0">
                <a:solidFill>
                  <a:srgbClr val="404040"/>
                </a:solidFill>
                <a:cs typeface="Carlito"/>
              </a:rPr>
              <a:t>set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from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0-10000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instead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the 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max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Payload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15600.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Class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indicates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1 </a:t>
            </a:r>
            <a:r>
              <a:rPr lang="en-US" sz="2000" spc="-30" dirty="0">
                <a:solidFill>
                  <a:srgbClr val="404040"/>
                </a:solidFill>
                <a:cs typeface="Carlito"/>
              </a:rPr>
              <a:t>for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successful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 and 0 </a:t>
            </a:r>
            <a:r>
              <a:rPr lang="en-US" sz="2000" spc="-30" dirty="0">
                <a:solidFill>
                  <a:srgbClr val="404040"/>
                </a:solidFill>
                <a:cs typeface="Carlito"/>
              </a:rPr>
              <a:t>for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failure.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Scatter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plot also  accounts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for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booster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version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category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in color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and number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launches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in </a:t>
            </a:r>
            <a:r>
              <a:rPr lang="en-US" sz="2000" spc="-15" dirty="0">
                <a:solidFill>
                  <a:srgbClr val="404040"/>
                </a:solidFill>
                <a:cs typeface="Carlito"/>
              </a:rPr>
              <a:t>point </a:t>
            </a:r>
            <a:r>
              <a:rPr lang="en-US" sz="2000" spc="-25" dirty="0">
                <a:solidFill>
                  <a:srgbClr val="404040"/>
                </a:solidFill>
                <a:cs typeface="Carlito"/>
              </a:rPr>
              <a:t>size.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In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this 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particular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range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of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0-6000,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interestingly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there </a:t>
            </a:r>
            <a:r>
              <a:rPr lang="en-US" sz="2000" spc="-20" dirty="0">
                <a:solidFill>
                  <a:srgbClr val="404040"/>
                </a:solidFill>
                <a:cs typeface="Carlito"/>
              </a:rPr>
              <a:t>are two failed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landings </a:t>
            </a:r>
            <a:r>
              <a:rPr lang="en-US" sz="2000" spc="-5" dirty="0">
                <a:solidFill>
                  <a:srgbClr val="404040"/>
                </a:solidFill>
                <a:cs typeface="Carlito"/>
              </a:rPr>
              <a:t>with payloads of </a:t>
            </a:r>
            <a:r>
              <a:rPr lang="en-US" sz="2000" spc="-45" dirty="0">
                <a:solidFill>
                  <a:srgbClr val="404040"/>
                </a:solidFill>
                <a:cs typeface="Carlito"/>
              </a:rPr>
              <a:t>zero</a:t>
            </a:r>
            <a:r>
              <a:rPr lang="en-US" sz="2000" spc="-30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000" dirty="0">
                <a:solidFill>
                  <a:srgbClr val="404040"/>
                </a:solidFill>
                <a:cs typeface="Carlito"/>
              </a:rPr>
              <a:t>kg.</a:t>
            </a:r>
            <a:endParaRPr lang="en-US" sz="2000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Mass vs Success vs Booster Version category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879A78D9-D232-E1FE-6728-3EE2E0CB0B72}"/>
              </a:ext>
            </a:extLst>
          </p:cNvPr>
          <p:cNvSpPr/>
          <p:nvPr/>
        </p:nvSpPr>
        <p:spPr>
          <a:xfrm>
            <a:off x="385005" y="1244067"/>
            <a:ext cx="11568046" cy="29815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9097" y="6480609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628775"/>
            <a:ext cx="11231489" cy="485183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marR="2860040" indent="0">
              <a:lnSpc>
                <a:spcPct val="120700"/>
              </a:lnSpc>
              <a:spcBef>
                <a:spcPts val="100"/>
              </a:spcBef>
              <a:buNone/>
            </a:pPr>
            <a:endParaRPr lang="en-US" sz="2000" spc="-5" dirty="0">
              <a:cs typeface="Carlito"/>
            </a:endParaRPr>
          </a:p>
          <a:p>
            <a:pPr marL="0" marR="2860040" indent="0">
              <a:lnSpc>
                <a:spcPct val="120700"/>
              </a:lnSpc>
              <a:spcBef>
                <a:spcPts val="100"/>
              </a:spcBef>
              <a:buNone/>
            </a:pPr>
            <a:endParaRPr lang="en-US" sz="2000" spc="-5" dirty="0">
              <a:cs typeface="Carlito"/>
            </a:endParaRPr>
          </a:p>
          <a:p>
            <a:pPr marL="0" marR="2860040" indent="0">
              <a:lnSpc>
                <a:spcPct val="120700"/>
              </a:lnSpc>
              <a:spcBef>
                <a:spcPts val="100"/>
              </a:spcBef>
              <a:buNone/>
            </a:pPr>
            <a:endParaRPr lang="en-US" sz="2000" spc="-5" dirty="0">
              <a:cs typeface="Carlito"/>
            </a:endParaRPr>
          </a:p>
          <a:p>
            <a:pPr marL="0" marR="2860040" indent="0">
              <a:lnSpc>
                <a:spcPct val="120700"/>
              </a:lnSpc>
              <a:spcBef>
                <a:spcPts val="100"/>
              </a:spcBef>
              <a:buNone/>
            </a:pPr>
            <a:endParaRPr lang="en-US" sz="2000" spc="-5" dirty="0">
              <a:cs typeface="Carlito"/>
            </a:endParaRPr>
          </a:p>
          <a:p>
            <a:pPr marL="0" marR="2860040" indent="0">
              <a:lnSpc>
                <a:spcPct val="120700"/>
              </a:lnSpc>
              <a:spcBef>
                <a:spcPts val="100"/>
              </a:spcBef>
              <a:buNone/>
            </a:pPr>
            <a:endParaRPr lang="en-US" sz="2000" spc="-5" dirty="0">
              <a:cs typeface="Carlito"/>
            </a:endParaRPr>
          </a:p>
          <a:p>
            <a:pPr marL="0" marR="2860040" indent="0">
              <a:lnSpc>
                <a:spcPct val="120700"/>
              </a:lnSpc>
              <a:spcBef>
                <a:spcPts val="100"/>
              </a:spcBef>
              <a:buNone/>
            </a:pPr>
            <a:endParaRPr lang="en-US" sz="2000" spc="-5" dirty="0">
              <a:cs typeface="Carlito"/>
            </a:endParaRPr>
          </a:p>
          <a:p>
            <a:pPr marL="0" marR="2860040" indent="0">
              <a:lnSpc>
                <a:spcPct val="120700"/>
              </a:lnSpc>
              <a:spcBef>
                <a:spcPts val="100"/>
              </a:spcBef>
              <a:buNone/>
            </a:pPr>
            <a:endParaRPr lang="en-US" sz="2000" spc="-5" dirty="0">
              <a:cs typeface="Carlito"/>
            </a:endParaRPr>
          </a:p>
          <a:p>
            <a:pPr marL="0" marR="2860040" indent="0">
              <a:lnSpc>
                <a:spcPct val="120700"/>
              </a:lnSpc>
              <a:spcBef>
                <a:spcPts val="100"/>
              </a:spcBef>
              <a:buNone/>
            </a:pPr>
            <a:endParaRPr lang="en-US" sz="2000" spc="-5" dirty="0">
              <a:cs typeface="Carlito"/>
            </a:endParaRPr>
          </a:p>
          <a:p>
            <a:pPr marL="0" marR="2860040" indent="0">
              <a:lnSpc>
                <a:spcPct val="120700"/>
              </a:lnSpc>
              <a:spcBef>
                <a:spcPts val="100"/>
              </a:spcBef>
              <a:buNone/>
            </a:pPr>
            <a:endParaRPr lang="en-US" sz="2000" spc="-5" dirty="0">
              <a:cs typeface="Carlito"/>
            </a:endParaRPr>
          </a:p>
          <a:p>
            <a:pPr marL="0" marR="2860040" indent="0">
              <a:lnSpc>
                <a:spcPct val="120700"/>
              </a:lnSpc>
              <a:spcBef>
                <a:spcPts val="100"/>
              </a:spcBef>
              <a:buNone/>
            </a:pPr>
            <a:r>
              <a:rPr lang="en-US" sz="2000" spc="-5" dirty="0">
                <a:cs typeface="Carlito"/>
              </a:rPr>
              <a:t>All models had virtually the </a:t>
            </a:r>
            <a:r>
              <a:rPr lang="en-US" sz="2000" spc="-10" dirty="0">
                <a:cs typeface="Carlito"/>
              </a:rPr>
              <a:t>same </a:t>
            </a:r>
            <a:r>
              <a:rPr lang="en-US" sz="2000" spc="-20" dirty="0">
                <a:cs typeface="Carlito"/>
              </a:rPr>
              <a:t>accuracy </a:t>
            </a:r>
            <a:r>
              <a:rPr lang="en-US" sz="2000" spc="-5" dirty="0">
                <a:cs typeface="Carlito"/>
              </a:rPr>
              <a:t>on the </a:t>
            </a:r>
            <a:r>
              <a:rPr lang="en-US" sz="2000" spc="-20" dirty="0">
                <a:cs typeface="Carlito"/>
              </a:rPr>
              <a:t>test set </a:t>
            </a:r>
            <a:r>
              <a:rPr lang="en-US" sz="2000" spc="-15" dirty="0">
                <a:cs typeface="Carlito"/>
              </a:rPr>
              <a:t>at </a:t>
            </a:r>
            <a:r>
              <a:rPr lang="en-US" sz="2000" spc="-20" dirty="0">
                <a:cs typeface="Carlito"/>
              </a:rPr>
              <a:t>83.33% </a:t>
            </a:r>
            <a:r>
              <a:rPr lang="en-US" sz="2000" spc="-45" dirty="0">
                <a:cs typeface="Carlito"/>
              </a:rPr>
              <a:t>accuracy.  </a:t>
            </a:r>
            <a:r>
              <a:rPr lang="en-US" sz="2000" dirty="0">
                <a:cs typeface="Carlito"/>
              </a:rPr>
              <a:t>It   </a:t>
            </a:r>
            <a:r>
              <a:rPr lang="en-US" sz="2000" spc="-5" dirty="0">
                <a:cs typeface="Carlito"/>
              </a:rPr>
              <a:t>should be </a:t>
            </a:r>
            <a:r>
              <a:rPr lang="en-US" sz="2000" spc="-15" dirty="0">
                <a:cs typeface="Carlito"/>
              </a:rPr>
              <a:t>noted </a:t>
            </a:r>
            <a:r>
              <a:rPr lang="en-US" sz="2000" spc="-10" dirty="0">
                <a:cs typeface="Carlito"/>
              </a:rPr>
              <a:t>that </a:t>
            </a:r>
            <a:r>
              <a:rPr lang="en-US" sz="2000" spc="-20" dirty="0">
                <a:cs typeface="Carlito"/>
              </a:rPr>
              <a:t>test size </a:t>
            </a:r>
            <a:r>
              <a:rPr lang="en-US" sz="2000" dirty="0">
                <a:cs typeface="Carlito"/>
              </a:rPr>
              <a:t>is </a:t>
            </a:r>
            <a:r>
              <a:rPr lang="en-US" sz="2000" spc="-5" dirty="0">
                <a:cs typeface="Carlito"/>
              </a:rPr>
              <a:t>small </a:t>
            </a:r>
            <a:r>
              <a:rPr lang="en-US" sz="2000" spc="-15" dirty="0">
                <a:cs typeface="Carlito"/>
              </a:rPr>
              <a:t>at </a:t>
            </a:r>
            <a:r>
              <a:rPr lang="en-US" sz="2000" spc="-5" dirty="0">
                <a:cs typeface="Carlito"/>
              </a:rPr>
              <a:t>only </a:t>
            </a:r>
            <a:r>
              <a:rPr lang="en-US" sz="2000" spc="-10" dirty="0">
                <a:cs typeface="Carlito"/>
              </a:rPr>
              <a:t>sample </a:t>
            </a:r>
            <a:r>
              <a:rPr lang="en-US" sz="2000" spc="-20" dirty="0">
                <a:cs typeface="Carlito"/>
              </a:rPr>
              <a:t>size </a:t>
            </a:r>
            <a:r>
              <a:rPr lang="en-US" sz="2000" spc="-5" dirty="0">
                <a:cs typeface="Carlito"/>
              </a:rPr>
              <a:t>of</a:t>
            </a:r>
            <a:r>
              <a:rPr lang="en-US" sz="2000" spc="-204" dirty="0">
                <a:cs typeface="Carlito"/>
              </a:rPr>
              <a:t> </a:t>
            </a:r>
            <a:r>
              <a:rPr lang="en-US" sz="2000" spc="-10" dirty="0">
                <a:cs typeface="Carlito"/>
              </a:rPr>
              <a:t>18.</a:t>
            </a:r>
            <a:endParaRPr lang="en-US" sz="2000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250"/>
              </a:spcBef>
              <a:buNone/>
            </a:pPr>
            <a:r>
              <a:rPr lang="en-US" sz="2000" spc="-5" dirty="0">
                <a:cs typeface="Carlito"/>
              </a:rPr>
              <a:t>This </a:t>
            </a:r>
            <a:r>
              <a:rPr lang="en-US" sz="2000" spc="-20" dirty="0">
                <a:cs typeface="Carlito"/>
              </a:rPr>
              <a:t>can cause large variance </a:t>
            </a:r>
            <a:r>
              <a:rPr lang="en-US" sz="2000" dirty="0">
                <a:cs typeface="Carlito"/>
              </a:rPr>
              <a:t>in </a:t>
            </a:r>
            <a:r>
              <a:rPr lang="en-US" sz="2000" spc="-20" dirty="0">
                <a:cs typeface="Carlito"/>
              </a:rPr>
              <a:t>accuracy results, </a:t>
            </a:r>
            <a:r>
              <a:rPr lang="en-US" sz="2000" spc="-15" dirty="0">
                <a:cs typeface="Carlito"/>
              </a:rPr>
              <a:t>such </a:t>
            </a:r>
            <a:r>
              <a:rPr lang="en-US" sz="2000" spc="-5" dirty="0">
                <a:cs typeface="Carlito"/>
              </a:rPr>
              <a:t>as those in </a:t>
            </a:r>
            <a:r>
              <a:rPr lang="en-US" sz="2000" spc="-15" dirty="0">
                <a:cs typeface="Carlito"/>
              </a:rPr>
              <a:t>Decision </a:t>
            </a:r>
            <a:r>
              <a:rPr lang="en-US" sz="2000" spc="-65" dirty="0">
                <a:cs typeface="Carlito"/>
              </a:rPr>
              <a:t>Tree </a:t>
            </a:r>
            <a:r>
              <a:rPr lang="en-US" sz="2000" spc="-10" dirty="0">
                <a:cs typeface="Carlito"/>
              </a:rPr>
              <a:t>Classifier </a:t>
            </a:r>
            <a:r>
              <a:rPr lang="en-US" sz="2000" spc="-5" dirty="0">
                <a:cs typeface="Carlito"/>
              </a:rPr>
              <a:t>model in </a:t>
            </a:r>
            <a:r>
              <a:rPr lang="en-US" sz="2000" spc="-25" dirty="0">
                <a:cs typeface="Carlito"/>
              </a:rPr>
              <a:t>repeated</a:t>
            </a:r>
            <a:r>
              <a:rPr lang="en-US" sz="2000" spc="60" dirty="0">
                <a:cs typeface="Carlito"/>
              </a:rPr>
              <a:t> </a:t>
            </a:r>
            <a:r>
              <a:rPr lang="en-US" sz="2000" spc="-15" dirty="0">
                <a:cs typeface="Carlito"/>
              </a:rPr>
              <a:t>runs.</a:t>
            </a:r>
            <a:endParaRPr lang="en-US" sz="2000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en-US" sz="2000" spc="-55" dirty="0">
                <a:cs typeface="Carlito"/>
              </a:rPr>
              <a:t>We </a:t>
            </a:r>
            <a:r>
              <a:rPr lang="en-US" sz="2000" spc="-20" dirty="0">
                <a:cs typeface="Carlito"/>
              </a:rPr>
              <a:t>likely </a:t>
            </a:r>
            <a:r>
              <a:rPr lang="en-US" sz="2000" spc="-15" dirty="0">
                <a:cs typeface="Carlito"/>
              </a:rPr>
              <a:t>need </a:t>
            </a:r>
            <a:r>
              <a:rPr lang="en-US" sz="2000" spc="-25" dirty="0">
                <a:cs typeface="Carlito"/>
              </a:rPr>
              <a:t>more data </a:t>
            </a:r>
            <a:r>
              <a:rPr lang="en-US" sz="2000" spc="-15" dirty="0">
                <a:cs typeface="Carlito"/>
              </a:rPr>
              <a:t>to </a:t>
            </a:r>
            <a:r>
              <a:rPr lang="en-US" sz="2000" spc="-20" dirty="0">
                <a:cs typeface="Carlito"/>
              </a:rPr>
              <a:t>determine </a:t>
            </a:r>
            <a:r>
              <a:rPr lang="en-US" sz="2000" spc="-5" dirty="0">
                <a:cs typeface="Carlito"/>
              </a:rPr>
              <a:t>the </a:t>
            </a:r>
            <a:r>
              <a:rPr lang="en-US" sz="2000" spc="-20" dirty="0">
                <a:cs typeface="Carlito"/>
              </a:rPr>
              <a:t>best</a:t>
            </a:r>
            <a:r>
              <a:rPr lang="en-US" sz="2000" spc="114" dirty="0">
                <a:cs typeface="Carlito"/>
              </a:rPr>
              <a:t> </a:t>
            </a:r>
            <a:r>
              <a:rPr lang="en-US" sz="2000" spc="-15" dirty="0">
                <a:cs typeface="Carlito"/>
              </a:rPr>
              <a:t>model.</a:t>
            </a:r>
            <a:endParaRPr lang="en-US" sz="200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585662E4-2A9C-BCF9-DD19-66ABC564FE9D}"/>
              </a:ext>
            </a:extLst>
          </p:cNvPr>
          <p:cNvSpPr/>
          <p:nvPr/>
        </p:nvSpPr>
        <p:spPr>
          <a:xfrm>
            <a:off x="3557778" y="1445895"/>
            <a:ext cx="5076444" cy="33375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86234" y="6427211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85913"/>
            <a:ext cx="11145764" cy="4943475"/>
          </a:xfrm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endParaRPr lang="en-US" sz="2400" spc="-5" dirty="0">
              <a:latin typeface="Carlito"/>
              <a:cs typeface="Carlito"/>
            </a:endParaRP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endParaRPr lang="en-US" sz="2400" spc="-5" dirty="0">
              <a:latin typeface="Carlito"/>
              <a:cs typeface="Carlito"/>
            </a:endParaRPr>
          </a:p>
          <a:p>
            <a:pPr marL="0" marR="158750" indent="0" algn="just">
              <a:lnSpc>
                <a:spcPct val="112500"/>
              </a:lnSpc>
              <a:spcBef>
                <a:spcPts val="100"/>
              </a:spcBef>
              <a:buNone/>
            </a:pPr>
            <a:r>
              <a:rPr lang="en-US" sz="2400" spc="-15" dirty="0">
                <a:latin typeface="Carlito"/>
                <a:cs typeface="Carlito"/>
              </a:rPr>
              <a:t>Correct</a:t>
            </a:r>
          </a:p>
          <a:p>
            <a:pPr marL="0" marR="158750" indent="0" algn="just">
              <a:lnSpc>
                <a:spcPct val="112500"/>
              </a:lnSpc>
              <a:spcBef>
                <a:spcPts val="100"/>
              </a:spcBef>
              <a:buNone/>
            </a:pPr>
            <a:r>
              <a:rPr lang="en-US" sz="2400" spc="-15" dirty="0">
                <a:latin typeface="Carlito"/>
                <a:cs typeface="Carlito"/>
              </a:rPr>
              <a:t> predictions are </a:t>
            </a:r>
          </a:p>
          <a:p>
            <a:pPr marL="0" marR="158750" indent="0" algn="just">
              <a:lnSpc>
                <a:spcPct val="112500"/>
              </a:lnSpc>
              <a:spcBef>
                <a:spcPts val="100"/>
              </a:spcBef>
              <a:buNone/>
            </a:pPr>
            <a:r>
              <a:rPr lang="en-US" sz="2400" spc="-15" dirty="0">
                <a:latin typeface="Carlito"/>
                <a:cs typeface="Carlito"/>
              </a:rPr>
              <a:t> </a:t>
            </a:r>
            <a:r>
              <a:rPr lang="en-US" sz="2400" spc="-5" dirty="0">
                <a:latin typeface="Carlito"/>
                <a:cs typeface="Carlito"/>
              </a:rPr>
              <a:t>on </a:t>
            </a:r>
            <a:r>
              <a:rPr lang="en-US" sz="2400" dirty="0">
                <a:latin typeface="Carlito"/>
                <a:cs typeface="Carlito"/>
              </a:rPr>
              <a:t>a </a:t>
            </a:r>
            <a:r>
              <a:rPr lang="en-US" sz="2400" spc="-10" dirty="0">
                <a:latin typeface="Carlito"/>
                <a:cs typeface="Carlito"/>
              </a:rPr>
              <a:t>diagonal</a:t>
            </a:r>
          </a:p>
          <a:p>
            <a:pPr marL="0" marR="158750" indent="0" algn="just">
              <a:lnSpc>
                <a:spcPct val="112500"/>
              </a:lnSpc>
              <a:spcBef>
                <a:spcPts val="100"/>
              </a:spcBef>
              <a:buNone/>
            </a:pPr>
            <a:r>
              <a:rPr lang="en-US" sz="2400" spc="-10" dirty="0">
                <a:latin typeface="Carlito"/>
                <a:cs typeface="Carlito"/>
              </a:rPr>
              <a:t> </a:t>
            </a:r>
            <a:r>
              <a:rPr lang="en-US" sz="2400" spc="-20" dirty="0">
                <a:latin typeface="Carlito"/>
                <a:cs typeface="Carlito"/>
              </a:rPr>
              <a:t>from </a:t>
            </a:r>
            <a:r>
              <a:rPr lang="en-US" sz="2400" spc="-15" dirty="0">
                <a:latin typeface="Carlito"/>
                <a:cs typeface="Carlito"/>
              </a:rPr>
              <a:t>top  </a:t>
            </a:r>
            <a:r>
              <a:rPr lang="en-US" sz="2400" spc="-5" dirty="0">
                <a:latin typeface="Carlito"/>
                <a:cs typeface="Carlito"/>
              </a:rPr>
              <a:t>left </a:t>
            </a:r>
          </a:p>
          <a:p>
            <a:pPr marL="0" marR="158750" indent="0" algn="just">
              <a:lnSpc>
                <a:spcPct val="112500"/>
              </a:lnSpc>
              <a:spcBef>
                <a:spcPts val="100"/>
              </a:spcBef>
              <a:buNone/>
            </a:pPr>
            <a:r>
              <a:rPr lang="en-US" sz="2400" spc="-15" dirty="0">
                <a:latin typeface="Carlito"/>
                <a:cs typeface="Carlito"/>
              </a:rPr>
              <a:t>to </a:t>
            </a:r>
            <a:r>
              <a:rPr lang="en-US" sz="2400" spc="-20" dirty="0">
                <a:latin typeface="Carlito"/>
                <a:cs typeface="Carlito"/>
              </a:rPr>
              <a:t>bottom</a:t>
            </a:r>
            <a:r>
              <a:rPr lang="en-US" sz="2400" spc="-80" dirty="0">
                <a:latin typeface="Carlito"/>
                <a:cs typeface="Carlito"/>
              </a:rPr>
              <a:t> </a:t>
            </a:r>
            <a:r>
              <a:rPr lang="en-US" sz="2400" spc="-5" dirty="0">
                <a:latin typeface="Carlito"/>
                <a:cs typeface="Carlito"/>
              </a:rPr>
              <a:t>right.</a:t>
            </a:r>
            <a:endParaRPr lang="en-US" sz="2400" dirty="0">
              <a:latin typeface="Carlito"/>
              <a:cs typeface="Carlito"/>
            </a:endParaRP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endParaRPr lang="en-US" sz="2400" spc="-5" dirty="0">
              <a:latin typeface="Carlito"/>
              <a:cs typeface="Carlito"/>
            </a:endParaRP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endParaRPr lang="en-US" sz="2400" spc="-5" dirty="0">
              <a:latin typeface="Carlito"/>
              <a:cs typeface="Carlito"/>
            </a:endParaRP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endParaRPr lang="en-US" sz="2400" spc="-5" dirty="0">
              <a:latin typeface="Carlito"/>
              <a:cs typeface="Carlito"/>
            </a:endParaRP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endParaRPr lang="en-US" sz="2400" spc="-5" dirty="0">
              <a:latin typeface="Carlito"/>
              <a:cs typeface="Carlito"/>
            </a:endParaRP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endParaRPr lang="en-US" sz="2400" spc="-5" dirty="0">
              <a:latin typeface="Carlito"/>
              <a:cs typeface="Carlito"/>
            </a:endParaRP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endParaRPr lang="en-US" sz="2400" spc="-5" dirty="0">
              <a:latin typeface="Carlito"/>
              <a:cs typeface="Carlito"/>
            </a:endParaRP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endParaRPr lang="en-US" sz="2900" spc="-5" dirty="0">
              <a:cs typeface="Carlito"/>
            </a:endParaRP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endParaRPr lang="en-US" sz="2900" spc="-5" dirty="0">
              <a:cs typeface="Carlito"/>
            </a:endParaRP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endParaRPr lang="en-US" sz="2900" spc="-5" dirty="0">
              <a:cs typeface="Carlito"/>
            </a:endParaRP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r>
              <a:rPr lang="en-US" sz="2900" spc="-5" dirty="0">
                <a:cs typeface="Carlito"/>
              </a:rPr>
              <a:t>Since </a:t>
            </a:r>
            <a:r>
              <a:rPr lang="en-US" sz="2900" dirty="0">
                <a:cs typeface="Carlito"/>
              </a:rPr>
              <a:t>all </a:t>
            </a:r>
            <a:r>
              <a:rPr lang="en-US" sz="2900" spc="-5" dirty="0">
                <a:cs typeface="Carlito"/>
              </a:rPr>
              <a:t>models </a:t>
            </a:r>
            <a:r>
              <a:rPr lang="en-US" sz="2900" spc="-25" dirty="0">
                <a:cs typeface="Carlito"/>
              </a:rPr>
              <a:t>performed </a:t>
            </a:r>
            <a:r>
              <a:rPr lang="en-US" sz="2900" spc="-5" dirty="0">
                <a:cs typeface="Carlito"/>
              </a:rPr>
              <a:t>the </a:t>
            </a:r>
            <a:r>
              <a:rPr lang="en-US" sz="2900" spc="-10" dirty="0">
                <a:cs typeface="Carlito"/>
              </a:rPr>
              <a:t>same </a:t>
            </a:r>
            <a:r>
              <a:rPr lang="en-US" sz="2900" spc="-25" dirty="0">
                <a:cs typeface="Carlito"/>
              </a:rPr>
              <a:t>for </a:t>
            </a:r>
            <a:r>
              <a:rPr lang="en-US" sz="2900" spc="-5" dirty="0">
                <a:cs typeface="Carlito"/>
              </a:rPr>
              <a:t>the </a:t>
            </a:r>
            <a:r>
              <a:rPr lang="en-US" sz="2900" spc="-20" dirty="0">
                <a:cs typeface="Carlito"/>
              </a:rPr>
              <a:t>test set, </a:t>
            </a:r>
            <a:r>
              <a:rPr lang="en-US" sz="2900" spc="-5" dirty="0">
                <a:cs typeface="Carlito"/>
              </a:rPr>
              <a:t>the </a:t>
            </a:r>
            <a:r>
              <a:rPr lang="en-US" sz="2900" spc="-20" dirty="0">
                <a:cs typeface="Carlito"/>
              </a:rPr>
              <a:t>confusion </a:t>
            </a:r>
            <a:r>
              <a:rPr lang="en-US" sz="2900" spc="-10" dirty="0">
                <a:cs typeface="Carlito"/>
              </a:rPr>
              <a:t>matrix is </a:t>
            </a:r>
            <a:r>
              <a:rPr lang="en-US" sz="2900" spc="-5" dirty="0">
                <a:cs typeface="Carlito"/>
              </a:rPr>
              <a:t>the </a:t>
            </a:r>
            <a:r>
              <a:rPr lang="en-US" sz="2900" spc="-10" dirty="0">
                <a:cs typeface="Carlito"/>
              </a:rPr>
              <a:t>same </a:t>
            </a:r>
            <a:r>
              <a:rPr lang="en-US" sz="2900" spc="-20" dirty="0">
                <a:cs typeface="Carlito"/>
              </a:rPr>
              <a:t>across </a:t>
            </a:r>
            <a:r>
              <a:rPr lang="en-US" sz="2900" dirty="0">
                <a:cs typeface="Carlito"/>
              </a:rPr>
              <a:t>all </a:t>
            </a:r>
            <a:r>
              <a:rPr lang="en-US" sz="2900" spc="-5" dirty="0">
                <a:cs typeface="Carlito"/>
              </a:rPr>
              <a:t>models. \</a:t>
            </a:r>
          </a:p>
          <a:p>
            <a:pPr marL="0" marR="158750" indent="0">
              <a:lnSpc>
                <a:spcPct val="112500"/>
              </a:lnSpc>
              <a:spcBef>
                <a:spcPts val="100"/>
              </a:spcBef>
              <a:buNone/>
            </a:pPr>
            <a:r>
              <a:rPr lang="en-US" sz="2900" spc="-5" dirty="0">
                <a:cs typeface="Carlito"/>
              </a:rPr>
              <a:t> The </a:t>
            </a:r>
            <a:r>
              <a:rPr lang="en-US" sz="2900" spc="-15" dirty="0">
                <a:cs typeface="Carlito"/>
              </a:rPr>
              <a:t>models </a:t>
            </a:r>
            <a:r>
              <a:rPr lang="en-US" sz="2900" spc="-20" dirty="0">
                <a:cs typeface="Carlito"/>
              </a:rPr>
              <a:t>predicted </a:t>
            </a:r>
            <a:r>
              <a:rPr lang="en-US" sz="2900" spc="-5" dirty="0">
                <a:cs typeface="Carlito"/>
              </a:rPr>
              <a:t>12 </a:t>
            </a:r>
            <a:r>
              <a:rPr lang="en-US" sz="2900" spc="-20" dirty="0">
                <a:cs typeface="Carlito"/>
              </a:rPr>
              <a:t>successful </a:t>
            </a:r>
            <a:r>
              <a:rPr lang="en-US" sz="2900" spc="-10" dirty="0">
                <a:cs typeface="Carlito"/>
              </a:rPr>
              <a:t>landings </a:t>
            </a:r>
            <a:r>
              <a:rPr lang="en-US" sz="2900" spc="-5" dirty="0">
                <a:cs typeface="Carlito"/>
              </a:rPr>
              <a:t>when the true label</a:t>
            </a:r>
            <a:r>
              <a:rPr lang="en-US" sz="2900" spc="275" dirty="0">
                <a:cs typeface="Carlito"/>
              </a:rPr>
              <a:t> </a:t>
            </a:r>
            <a:r>
              <a:rPr lang="en-US" sz="2900" spc="-20" dirty="0">
                <a:cs typeface="Carlito"/>
              </a:rPr>
              <a:t>was successful </a:t>
            </a:r>
            <a:r>
              <a:rPr lang="en-US" sz="2900" spc="-10" dirty="0">
                <a:cs typeface="Carlito"/>
              </a:rPr>
              <a:t>landing.</a:t>
            </a:r>
            <a:endParaRPr lang="en-US" sz="2900" dirty="0"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405"/>
              </a:spcBef>
              <a:buNone/>
            </a:pPr>
            <a:r>
              <a:rPr lang="en-US" sz="2900" spc="-5" dirty="0">
                <a:cs typeface="Carlito"/>
              </a:rPr>
              <a:t>The </a:t>
            </a:r>
            <a:r>
              <a:rPr lang="en-US" sz="2900" spc="-15" dirty="0">
                <a:cs typeface="Carlito"/>
              </a:rPr>
              <a:t>models </a:t>
            </a:r>
            <a:r>
              <a:rPr lang="en-US" sz="2900" spc="-20" dirty="0">
                <a:cs typeface="Carlito"/>
              </a:rPr>
              <a:t>predicted </a:t>
            </a:r>
            <a:r>
              <a:rPr lang="en-US" sz="2900" spc="-5" dirty="0">
                <a:cs typeface="Carlito"/>
              </a:rPr>
              <a:t>3 </a:t>
            </a:r>
            <a:r>
              <a:rPr lang="en-US" sz="2900" spc="-20" dirty="0">
                <a:cs typeface="Carlito"/>
              </a:rPr>
              <a:t>unsuccessful </a:t>
            </a:r>
            <a:r>
              <a:rPr lang="en-US" sz="2900" spc="-10" dirty="0">
                <a:cs typeface="Carlito"/>
              </a:rPr>
              <a:t>landings </a:t>
            </a:r>
            <a:r>
              <a:rPr lang="en-US" sz="2900" spc="-5" dirty="0">
                <a:cs typeface="Carlito"/>
              </a:rPr>
              <a:t>when the true label </a:t>
            </a:r>
            <a:r>
              <a:rPr lang="en-US" sz="2900" spc="-15" dirty="0">
                <a:cs typeface="Carlito"/>
              </a:rPr>
              <a:t>was </a:t>
            </a:r>
            <a:r>
              <a:rPr lang="en-US" sz="2900" spc="-20" dirty="0">
                <a:cs typeface="Carlito"/>
              </a:rPr>
              <a:t>unsuccessful</a:t>
            </a:r>
            <a:r>
              <a:rPr lang="en-US" sz="2900" spc="140" dirty="0">
                <a:cs typeface="Carlito"/>
              </a:rPr>
              <a:t> </a:t>
            </a:r>
            <a:r>
              <a:rPr lang="en-US" sz="2900" spc="-10" dirty="0">
                <a:cs typeface="Carlito"/>
              </a:rPr>
              <a:t>landing.</a:t>
            </a:r>
            <a:endParaRPr lang="en-US" sz="2900" dirty="0">
              <a:cs typeface="Carlito"/>
            </a:endParaRPr>
          </a:p>
          <a:p>
            <a:pPr marL="0" marR="5080" indent="0">
              <a:lnSpc>
                <a:spcPts val="2330"/>
              </a:lnSpc>
              <a:spcBef>
                <a:spcPts val="135"/>
              </a:spcBef>
              <a:buNone/>
            </a:pPr>
            <a:r>
              <a:rPr lang="en-US" sz="2900" spc="-5" dirty="0">
                <a:cs typeface="Carlito"/>
              </a:rPr>
              <a:t>The </a:t>
            </a:r>
            <a:r>
              <a:rPr lang="en-US" sz="2900" spc="-15" dirty="0">
                <a:cs typeface="Carlito"/>
              </a:rPr>
              <a:t>models </a:t>
            </a:r>
            <a:r>
              <a:rPr lang="en-US" sz="2900" spc="-20" dirty="0">
                <a:cs typeface="Carlito"/>
              </a:rPr>
              <a:t>predicted </a:t>
            </a:r>
            <a:r>
              <a:rPr lang="en-US" sz="2900" spc="-5" dirty="0">
                <a:cs typeface="Carlito"/>
              </a:rPr>
              <a:t>3 </a:t>
            </a:r>
            <a:r>
              <a:rPr lang="en-US" sz="2900" spc="-20" dirty="0">
                <a:cs typeface="Carlito"/>
              </a:rPr>
              <a:t>successful </a:t>
            </a:r>
            <a:r>
              <a:rPr lang="en-US" sz="2900" spc="-10" dirty="0">
                <a:cs typeface="Carlito"/>
              </a:rPr>
              <a:t>landings </a:t>
            </a:r>
            <a:r>
              <a:rPr lang="en-US" sz="2900" spc="-5" dirty="0">
                <a:cs typeface="Carlito"/>
              </a:rPr>
              <a:t>when the true label </a:t>
            </a:r>
            <a:r>
              <a:rPr lang="en-US" sz="2900" spc="-20" dirty="0">
                <a:cs typeface="Carlito"/>
              </a:rPr>
              <a:t>was unsuccessful </a:t>
            </a:r>
            <a:r>
              <a:rPr lang="en-US" sz="2900" spc="-10" dirty="0">
                <a:cs typeface="Carlito"/>
              </a:rPr>
              <a:t>landings </a:t>
            </a:r>
            <a:r>
              <a:rPr lang="en-US" sz="2900" spc="-20" dirty="0">
                <a:cs typeface="Carlito"/>
              </a:rPr>
              <a:t>(false positives).  </a:t>
            </a:r>
          </a:p>
          <a:p>
            <a:pPr marL="0" marR="5080" indent="0">
              <a:lnSpc>
                <a:spcPts val="2330"/>
              </a:lnSpc>
              <a:spcBef>
                <a:spcPts val="135"/>
              </a:spcBef>
              <a:buNone/>
            </a:pPr>
            <a:r>
              <a:rPr lang="en-US" sz="2900" spc="-15" dirty="0">
                <a:cs typeface="Carlito"/>
              </a:rPr>
              <a:t>Our </a:t>
            </a:r>
            <a:r>
              <a:rPr lang="en-US" sz="2900" spc="-5" dirty="0">
                <a:cs typeface="Carlito"/>
              </a:rPr>
              <a:t>models </a:t>
            </a:r>
            <a:r>
              <a:rPr lang="en-US" sz="2900" spc="-20" dirty="0">
                <a:cs typeface="Carlito"/>
              </a:rPr>
              <a:t>over predict successful</a:t>
            </a:r>
            <a:r>
              <a:rPr lang="en-US" sz="2900" spc="130" dirty="0">
                <a:cs typeface="Carlito"/>
              </a:rPr>
              <a:t> </a:t>
            </a:r>
            <a:r>
              <a:rPr lang="en-US" sz="2900" spc="-10" dirty="0">
                <a:cs typeface="Carlito"/>
              </a:rPr>
              <a:t>landings.</a:t>
            </a:r>
            <a:endParaRPr lang="en-US" sz="290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E5A8F7D5-2619-41C5-9170-FD4C45AAAA97}"/>
              </a:ext>
            </a:extLst>
          </p:cNvPr>
          <p:cNvSpPr/>
          <p:nvPr/>
        </p:nvSpPr>
        <p:spPr>
          <a:xfrm>
            <a:off x="3553777" y="1286452"/>
            <a:ext cx="4541520" cy="3453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1074327" cy="435133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195580" indent="-183515">
              <a:lnSpc>
                <a:spcPct val="100000"/>
              </a:lnSpc>
              <a:spcBef>
                <a:spcPts val="490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dirty="0">
                <a:solidFill>
                  <a:srgbClr val="404040"/>
                </a:solidFill>
                <a:cs typeface="Carlito"/>
              </a:rPr>
              <a:t>Our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task: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to develop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a machine learning model </a:t>
            </a:r>
            <a:r>
              <a:rPr lang="en-US" sz="2400" spc="-25" dirty="0">
                <a:solidFill>
                  <a:srgbClr val="404040"/>
                </a:solidFill>
                <a:cs typeface="Carlito"/>
              </a:rPr>
              <a:t>for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Space Y who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wants to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bid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against</a:t>
            </a:r>
            <a:r>
              <a:rPr lang="en-US" sz="2400" spc="-70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SpaceX</a:t>
            </a:r>
            <a:endParaRPr lang="en-US" sz="2400" dirty="0"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39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>
                <a:solidFill>
                  <a:srgbClr val="404040"/>
                </a:solidFill>
                <a:cs typeface="Carlito"/>
              </a:rPr>
              <a:t>The goal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of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model is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predict when </a:t>
            </a:r>
            <a:r>
              <a:rPr lang="en-US" sz="2400" spc="-15" dirty="0">
                <a:solidFill>
                  <a:srgbClr val="404040"/>
                </a:solidFill>
                <a:cs typeface="Carlito"/>
              </a:rPr>
              <a:t>Stage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1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will successfully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land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to </a:t>
            </a:r>
            <a:r>
              <a:rPr lang="en-US" sz="2400" spc="-35" dirty="0">
                <a:solidFill>
                  <a:srgbClr val="404040"/>
                </a:solidFill>
                <a:cs typeface="Carlito"/>
              </a:rPr>
              <a:t>save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~$100 million</a:t>
            </a:r>
            <a:r>
              <a:rPr lang="en-US" sz="2400" spc="-110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USD</a:t>
            </a:r>
            <a:endParaRPr lang="en-US" sz="2400" dirty="0"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9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>
                <a:solidFill>
                  <a:srgbClr val="404040"/>
                </a:solidFill>
                <a:cs typeface="Carlito"/>
              </a:rPr>
              <a:t>Used </a:t>
            </a:r>
            <a:r>
              <a:rPr lang="en-US" sz="2400" spc="-25" dirty="0">
                <a:solidFill>
                  <a:srgbClr val="404040"/>
                </a:solidFill>
                <a:cs typeface="Carlito"/>
              </a:rPr>
              <a:t>data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from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public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SpaceX API and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web scraping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SpaceX Wikipedia</a:t>
            </a:r>
            <a:r>
              <a:rPr lang="en-US" sz="2400" spc="-19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page</a:t>
            </a:r>
            <a:endParaRPr lang="en-US" sz="2400" dirty="0"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0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25" dirty="0">
                <a:solidFill>
                  <a:srgbClr val="404040"/>
                </a:solidFill>
                <a:cs typeface="Carlito"/>
              </a:rPr>
              <a:t>Created data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labels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and </a:t>
            </a:r>
            <a:r>
              <a:rPr lang="en-US" sz="2400" spc="-25" dirty="0">
                <a:solidFill>
                  <a:srgbClr val="404040"/>
                </a:solidFill>
                <a:cs typeface="Carlito"/>
              </a:rPr>
              <a:t>stored data into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DB2 SQL</a:t>
            </a:r>
            <a:r>
              <a:rPr lang="en-US" sz="2400" spc="-1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database</a:t>
            </a:r>
            <a:endParaRPr lang="en-US" sz="2400" dirty="0"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39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25" dirty="0">
                <a:solidFill>
                  <a:srgbClr val="404040"/>
                </a:solidFill>
                <a:cs typeface="Carlito"/>
              </a:rPr>
              <a:t>Created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dashboard </a:t>
            </a:r>
            <a:r>
              <a:rPr lang="en-US" sz="2400" spc="-25" dirty="0">
                <a:solidFill>
                  <a:srgbClr val="404040"/>
                </a:solidFill>
                <a:cs typeface="Carlito"/>
              </a:rPr>
              <a:t>for</a:t>
            </a:r>
            <a:r>
              <a:rPr lang="en-US" sz="2400" spc="-12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visualization</a:t>
            </a:r>
            <a:endParaRPr lang="en-US" sz="2400" dirty="0">
              <a:cs typeface="Carlito"/>
            </a:endParaRPr>
          </a:p>
          <a:p>
            <a:pPr marL="195580" indent="-183515">
              <a:lnSpc>
                <a:spcPct val="100000"/>
              </a:lnSpc>
              <a:spcBef>
                <a:spcPts val="40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25" dirty="0">
                <a:solidFill>
                  <a:srgbClr val="404040"/>
                </a:solidFill>
                <a:cs typeface="Carlito"/>
              </a:rPr>
              <a:t>created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a machine learning model that had an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accuracy of</a:t>
            </a:r>
            <a:r>
              <a:rPr lang="en-US" sz="2400" spc="-10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83%</a:t>
            </a:r>
            <a:endParaRPr lang="en-US" sz="2400" dirty="0">
              <a:cs typeface="Carlito"/>
            </a:endParaRPr>
          </a:p>
          <a:p>
            <a:pPr marL="195580" marR="276860" indent="-183515">
              <a:lnSpc>
                <a:spcPts val="2160"/>
              </a:lnSpc>
              <a:spcBef>
                <a:spcPts val="63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 err="1">
                <a:solidFill>
                  <a:srgbClr val="404040"/>
                </a:solidFill>
                <a:cs typeface="Carlito"/>
              </a:rPr>
              <a:t>Allon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Mask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of </a:t>
            </a:r>
            <a:r>
              <a:rPr lang="en-US" sz="2400" dirty="0" err="1">
                <a:solidFill>
                  <a:srgbClr val="404040"/>
                </a:solidFill>
                <a:cs typeface="Carlito"/>
              </a:rPr>
              <a:t>SpaceY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can use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this model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predict whether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a  launch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will </a:t>
            </a:r>
            <a:r>
              <a:rPr lang="en-US" sz="2400" spc="-35" dirty="0">
                <a:solidFill>
                  <a:srgbClr val="404040"/>
                </a:solidFill>
                <a:cs typeface="Carlito"/>
              </a:rPr>
              <a:t>have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successful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Stage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1 landing </a:t>
            </a:r>
            <a:r>
              <a:rPr lang="en-US" sz="2400" spc="-25" dirty="0">
                <a:solidFill>
                  <a:srgbClr val="404040"/>
                </a:solidFill>
                <a:cs typeface="Carlito"/>
              </a:rPr>
              <a:t>before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launch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with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relatively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high accuracy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determine whether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the launch 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should be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made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or</a:t>
            </a:r>
            <a:r>
              <a:rPr lang="en-US" sz="2400" spc="-105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not</a:t>
            </a:r>
            <a:endParaRPr lang="en-US" sz="2400" dirty="0">
              <a:cs typeface="Carlito"/>
            </a:endParaRPr>
          </a:p>
          <a:p>
            <a:pPr marL="195580" marR="5080" indent="-183515">
              <a:lnSpc>
                <a:spcPts val="2200"/>
              </a:lnSpc>
              <a:spcBef>
                <a:spcPts val="605"/>
              </a:spcBef>
              <a:buClr>
                <a:srgbClr val="E28312"/>
              </a:buClr>
              <a:buChar char="◦"/>
              <a:tabLst>
                <a:tab pos="196215" algn="l"/>
              </a:tabLst>
            </a:pPr>
            <a:r>
              <a:rPr lang="en-US" sz="2400" spc="-5" dirty="0">
                <a:solidFill>
                  <a:srgbClr val="404040"/>
                </a:solidFill>
                <a:cs typeface="Carlito"/>
              </a:rPr>
              <a:t>If possible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more </a:t>
            </a:r>
            <a:r>
              <a:rPr lang="en-US" sz="2400" spc="-25" dirty="0">
                <a:solidFill>
                  <a:srgbClr val="404040"/>
                </a:solidFill>
                <a:cs typeface="Carlito"/>
              </a:rPr>
              <a:t>data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should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be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collected </a:t>
            </a:r>
            <a:r>
              <a:rPr lang="en-US" sz="2400" spc="-20" dirty="0">
                <a:solidFill>
                  <a:srgbClr val="404040"/>
                </a:solidFill>
                <a:cs typeface="Carlito"/>
              </a:rPr>
              <a:t>to </a:t>
            </a:r>
            <a:r>
              <a:rPr lang="en-US" sz="2400" spc="-25" dirty="0">
                <a:solidFill>
                  <a:srgbClr val="404040"/>
                </a:solidFill>
                <a:cs typeface="Carlito"/>
              </a:rPr>
              <a:t>better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determine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the </a:t>
            </a:r>
            <a:r>
              <a:rPr lang="en-US" sz="2400" spc="-10" dirty="0">
                <a:solidFill>
                  <a:srgbClr val="404040"/>
                </a:solidFill>
                <a:cs typeface="Carlito"/>
              </a:rPr>
              <a:t>best </a:t>
            </a:r>
            <a:r>
              <a:rPr lang="en-US" sz="2400" dirty="0">
                <a:solidFill>
                  <a:srgbClr val="404040"/>
                </a:solidFill>
                <a:cs typeface="Carlito"/>
              </a:rPr>
              <a:t>machine learning model  and </a:t>
            </a:r>
            <a:r>
              <a:rPr lang="en-US" sz="2400" spc="-25" dirty="0">
                <a:solidFill>
                  <a:srgbClr val="404040"/>
                </a:solidFill>
                <a:cs typeface="Carlito"/>
              </a:rPr>
              <a:t>improve</a:t>
            </a:r>
            <a:r>
              <a:rPr lang="en-US" sz="2400" spc="-30" dirty="0">
                <a:solidFill>
                  <a:srgbClr val="404040"/>
                </a:solidFill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cs typeface="Carlito"/>
              </a:rPr>
              <a:t>accuracy</a:t>
            </a:r>
            <a:endParaRPr lang="en-US" sz="2400" dirty="0"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12700">
              <a:lnSpc>
                <a:spcPct val="100000"/>
              </a:lnSpc>
              <a:spcBef>
                <a:spcPts val="1295"/>
              </a:spcBef>
            </a:pPr>
            <a:r>
              <a:rPr lang="en-IN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GitHub </a:t>
            </a:r>
            <a:r>
              <a:rPr lang="en-IN" sz="2400" u="heavy" spc="-1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repository</a:t>
            </a:r>
            <a:r>
              <a:rPr lang="en-IN" sz="2400" u="heavy" spc="-4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url:</a:t>
            </a:r>
          </a:p>
          <a:p>
            <a:pPr marL="0" indent="0">
              <a:lnSpc>
                <a:spcPct val="100000"/>
              </a:lnSpc>
              <a:spcBef>
                <a:spcPts val="1295"/>
              </a:spcBef>
              <a:buNone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https://github.com/vandanawm/IBM-Data-Science-Professional-certification</a:t>
            </a: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Instructors:</a:t>
            </a: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l">
              <a:buNone/>
            </a:pP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Instructors: </a:t>
            </a:r>
            <a:r>
              <a:rPr lang="en-IN" sz="2400" b="1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Rav</a:t>
            </a: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Ahuja, Alex </a:t>
            </a:r>
            <a:r>
              <a:rPr lang="en-IN" sz="2400" b="1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Aklson</a:t>
            </a: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2400" b="1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Aije</a:t>
            </a: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400" b="1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Egwaikhide</a:t>
            </a: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Svetlana Levitan, Romeo </a:t>
            </a:r>
            <a:r>
              <a:rPr lang="en-IN" sz="2400" b="1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Kienzler</a:t>
            </a: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2400" b="1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Polong</a:t>
            </a: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Lin, Joseph </a:t>
            </a:r>
            <a:r>
              <a:rPr lang="en-IN" sz="2400" b="1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Santarcangelo</a:t>
            </a: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Azim </a:t>
            </a:r>
            <a:r>
              <a:rPr lang="en-IN" sz="2400" b="1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Hirjani</a:t>
            </a: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2400" b="1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Hima</a:t>
            </a: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Vasudevan, </a:t>
            </a:r>
            <a:r>
              <a:rPr lang="en-IN" sz="2400" b="1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Saishruthi</a:t>
            </a: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Swaminathan, Saeed </a:t>
            </a:r>
            <a:r>
              <a:rPr lang="en-IN" sz="2400" b="1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Aghabozorgi</a:t>
            </a:r>
            <a:r>
              <a:rPr lang="en-IN" sz="2400" b="1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Yan Luo</a:t>
            </a:r>
          </a:p>
          <a:p>
            <a:pPr>
              <a:lnSpc>
                <a:spcPct val="100000"/>
              </a:lnSpc>
            </a:pP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Special </a:t>
            </a:r>
            <a:r>
              <a:rPr lang="en-IN" sz="2400" u="heavy" spc="-1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Thanks </a:t>
            </a:r>
            <a:r>
              <a:rPr lang="en-IN" sz="2400" u="heavy" spc="-2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to </a:t>
            </a:r>
            <a:r>
              <a:rPr lang="en-IN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All </a:t>
            </a:r>
            <a:r>
              <a:rPr lang="en-IN" sz="2400" u="heavy" spc="-20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Instructors:</a:t>
            </a: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IN" sz="2400" u="heavy" spc="-20" dirty="0">
                <a:solidFill>
                  <a:srgbClr val="800080"/>
                </a:solidFill>
                <a:uFill>
                  <a:solidFill>
                    <a:srgbClr val="2996E1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https://www.coursera.org/professional-certificates/ibm-data-science?#instructors</a:t>
            </a: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Combined data from SpaceX public API and SpaceX Wikipedia page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Classifying true landings as successful else unsuccessful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Tuned models 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marR="42545" indent="0">
              <a:lnSpc>
                <a:spcPts val="2210"/>
              </a:lnSpc>
              <a:spcBef>
                <a:spcPts val="335"/>
              </a:spcBef>
              <a:buNone/>
            </a:pPr>
            <a:r>
              <a:rPr lang="en-IN" sz="2200" spc="-2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collection 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process </a:t>
            </a:r>
            <a:r>
              <a:rPr lang="en-IN" sz="2200" spc="-2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involved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en-IN" sz="2200" spc="-1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combination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API 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requests from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Space X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API and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 scraping </a:t>
            </a:r>
            <a:r>
              <a:rPr lang="en-IN" sz="2200" spc="-2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table in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Space </a:t>
            </a:r>
            <a:r>
              <a:rPr lang="en-IN" sz="2200" spc="-7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X’s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Wikipedia</a:t>
            </a:r>
            <a:r>
              <a:rPr lang="en-IN" sz="2200" spc="-1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200" spc="-4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entry.</a:t>
            </a:r>
            <a:endParaRPr lang="en-IN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356235" indent="0">
              <a:lnSpc>
                <a:spcPts val="2300"/>
              </a:lnSpc>
              <a:spcBef>
                <a:spcPts val="1115"/>
              </a:spcBef>
              <a:buNone/>
            </a:pP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next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will show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flowchart of </a:t>
            </a:r>
            <a:r>
              <a:rPr lang="en-IN" sz="2200" spc="-2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collection 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API and the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one 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after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will show 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flowchart of </a:t>
            </a:r>
            <a:r>
              <a:rPr lang="en-IN" sz="2200" spc="-2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collection 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lang="en-IN" sz="2200" spc="-11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200" spc="-10" dirty="0" err="1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webscraping</a:t>
            </a:r>
            <a:r>
              <a:rPr lang="en-IN" sz="2200" spc="-1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IN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">
              <a:lnSpc>
                <a:spcPct val="100000"/>
              </a:lnSpc>
              <a:spcBef>
                <a:spcPts val="1145"/>
              </a:spcBef>
            </a:pPr>
            <a:r>
              <a:rPr lang="en-IN" sz="22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Space X API </a:t>
            </a:r>
            <a:r>
              <a:rPr lang="en-IN" sz="2200" u="heavy" spc="-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Data</a:t>
            </a:r>
            <a:r>
              <a:rPr lang="en-IN" sz="2200" u="heavy" spc="-9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2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Columns:</a:t>
            </a:r>
            <a:endParaRPr lang="en-IN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ts val="2300"/>
              </a:lnSpc>
              <a:spcBef>
                <a:spcPts val="1200"/>
              </a:spcBef>
              <a:buNone/>
            </a:pPr>
            <a:r>
              <a:rPr lang="en-IN" sz="2200" spc="-30" dirty="0" err="1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FlightNumber</a:t>
            </a:r>
            <a:r>
              <a:rPr lang="en-IN" sz="2200" spc="-3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Date, </a:t>
            </a:r>
            <a:r>
              <a:rPr lang="en-IN" sz="2200" spc="-25" dirty="0" err="1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BoosterVersion</a:t>
            </a:r>
            <a:r>
              <a:rPr lang="en-IN" sz="2200" spc="-2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2200" spc="-20" dirty="0" err="1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PayloadMass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Orbit, </a:t>
            </a:r>
            <a:r>
              <a:rPr lang="en-IN" sz="2200" spc="-5" dirty="0" err="1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LaunchSite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2200" spc="-1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Outcome,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Flights,</a:t>
            </a:r>
            <a:r>
              <a:rPr lang="en-IN" sz="2200" spc="5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200" dirty="0" err="1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GridFins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endParaRPr lang="en-IN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ts val="2300"/>
              </a:lnSpc>
              <a:buNone/>
            </a:pP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Reused, Legs, </a:t>
            </a:r>
            <a:r>
              <a:rPr lang="en-IN" sz="2200" spc="-10" dirty="0" err="1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LandingPad</a:t>
            </a:r>
            <a:r>
              <a:rPr lang="en-IN" sz="2200" spc="-1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Block, </a:t>
            </a:r>
            <a:r>
              <a:rPr lang="en-IN" sz="2200" spc="-10" dirty="0" err="1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ReusedCount</a:t>
            </a:r>
            <a:r>
              <a:rPr lang="en-IN" sz="2200" spc="-1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Serial, Longitude,</a:t>
            </a:r>
            <a:r>
              <a:rPr lang="en-IN" sz="2200" spc="-229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Latitude</a:t>
            </a:r>
            <a:endParaRPr lang="en-IN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">
              <a:lnSpc>
                <a:spcPct val="100000"/>
              </a:lnSpc>
              <a:spcBef>
                <a:spcPts val="1105"/>
              </a:spcBef>
            </a:pPr>
            <a:r>
              <a:rPr lang="en-IN" sz="22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Wikipedia </a:t>
            </a:r>
            <a:r>
              <a:rPr lang="en-IN" sz="2200" u="heavy" spc="-25" dirty="0" err="1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Webscrape</a:t>
            </a:r>
            <a:r>
              <a:rPr lang="en-IN" sz="2200" u="heavy" spc="-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 Data</a:t>
            </a:r>
            <a:r>
              <a:rPr lang="en-IN" sz="2200" u="heavy" spc="-12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2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Columns:</a:t>
            </a:r>
            <a:endParaRPr lang="en-IN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837565" indent="0">
              <a:lnSpc>
                <a:spcPts val="2200"/>
              </a:lnSpc>
              <a:spcBef>
                <a:spcPts val="1440"/>
              </a:spcBef>
              <a:buNone/>
            </a:pPr>
            <a:r>
              <a:rPr lang="en-IN" sz="2200" spc="-1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Flight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No.,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Launch 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site, </a:t>
            </a:r>
            <a:r>
              <a:rPr lang="en-IN" sz="2200" spc="-2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Payload, </a:t>
            </a:r>
            <a:r>
              <a:rPr lang="en-IN" sz="2200" spc="-20" dirty="0" err="1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PayloadMass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Orbit, </a:t>
            </a:r>
            <a:r>
              <a:rPr lang="en-IN" sz="2200" spc="-6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Customer,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Launch </a:t>
            </a:r>
            <a:r>
              <a:rPr lang="en-IN" sz="2200" spc="-1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outcome, </a:t>
            </a:r>
            <a:r>
              <a:rPr lang="en-IN" sz="2200" spc="-4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Version  </a:t>
            </a:r>
            <a:r>
              <a:rPr lang="en-IN" sz="2200" spc="-6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Booster, 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Booster </a:t>
            </a:r>
            <a:r>
              <a:rPr lang="en-IN" sz="2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landing, </a:t>
            </a:r>
            <a:r>
              <a:rPr lang="en-IN" sz="2200" spc="-2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Date,</a:t>
            </a:r>
            <a:r>
              <a:rPr lang="en-IN" sz="2200" spc="4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200" spc="-5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Time</a:t>
            </a:r>
            <a:endParaRPr lang="en-IN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61001" y="1559860"/>
            <a:ext cx="6466539" cy="4867352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 err="1"/>
              <a:t>Github</a:t>
            </a:r>
            <a:r>
              <a:rPr lang="en-US" sz="2000" dirty="0"/>
              <a:t> URL:</a:t>
            </a:r>
          </a:p>
          <a:p>
            <a:r>
              <a:rPr lang="en-US" sz="2000" dirty="0">
                <a:hlinkClick r:id="rId3"/>
              </a:rPr>
              <a:t>https://github.com/vandanawm/IBM-Data-Science-Professional-certification/blob/main/Week%201%20Introduction/Data%20Collection%20Api%20.ipynb</a:t>
            </a:r>
            <a:endParaRPr lang="en-US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BAAD7A4-4833-96B0-7A58-65406DB36FAF}"/>
              </a:ext>
            </a:extLst>
          </p:cNvPr>
          <p:cNvSpPr/>
          <p:nvPr/>
        </p:nvSpPr>
        <p:spPr>
          <a:xfrm>
            <a:off x="6225988" y="3476157"/>
            <a:ext cx="1404238" cy="8740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JSON </a:t>
            </a:r>
            <a:r>
              <a:rPr lang="en-IN" sz="1200" dirty="0" err="1"/>
              <a:t>file+Lists</a:t>
            </a:r>
            <a:r>
              <a:rPr lang="en-IN" sz="1200" dirty="0"/>
              <a:t>(Launch Site, Booster </a:t>
            </a:r>
            <a:r>
              <a:rPr lang="en-IN" sz="1200" dirty="0" err="1"/>
              <a:t>Version,Payload</a:t>
            </a:r>
            <a:r>
              <a:rPr lang="en-IN" sz="1200" dirty="0"/>
              <a:t> Data)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B70230D-120F-38C5-C452-9B1128D46095}"/>
              </a:ext>
            </a:extLst>
          </p:cNvPr>
          <p:cNvSpPr/>
          <p:nvPr/>
        </p:nvSpPr>
        <p:spPr>
          <a:xfrm>
            <a:off x="6225988" y="4935071"/>
            <a:ext cx="1404238" cy="8740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 err="1"/>
              <a:t>Json_normalize</a:t>
            </a:r>
            <a:r>
              <a:rPr lang="en-IN" sz="1200" dirty="0"/>
              <a:t> to </a:t>
            </a:r>
            <a:r>
              <a:rPr lang="en-IN" sz="1200" dirty="0" err="1"/>
              <a:t>DataFrame</a:t>
            </a:r>
            <a:r>
              <a:rPr lang="en-IN" sz="1200" dirty="0"/>
              <a:t> data from JSON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D4E55C4-949E-A45A-E13A-DEA7EC7E8D17}"/>
              </a:ext>
            </a:extLst>
          </p:cNvPr>
          <p:cNvSpPr/>
          <p:nvPr/>
        </p:nvSpPr>
        <p:spPr>
          <a:xfrm>
            <a:off x="8344296" y="2017624"/>
            <a:ext cx="1344706" cy="8740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Filter data to only include Falcon 9 launches)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9C90880-B83A-0E4F-5998-A6D55A6DF151}"/>
              </a:ext>
            </a:extLst>
          </p:cNvPr>
          <p:cNvSpPr/>
          <p:nvPr/>
        </p:nvSpPr>
        <p:spPr>
          <a:xfrm>
            <a:off x="8344296" y="3464394"/>
            <a:ext cx="1344706" cy="8740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Cast dictionary to a </a:t>
            </a:r>
            <a:r>
              <a:rPr lang="en-IN" sz="1200" dirty="0" err="1"/>
              <a:t>DataFrame</a:t>
            </a:r>
            <a:endParaRPr lang="en-IN" sz="12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60AEAB1-096E-C2F1-0A3F-924E1FAFCA49}"/>
              </a:ext>
            </a:extLst>
          </p:cNvPr>
          <p:cNvSpPr/>
          <p:nvPr/>
        </p:nvSpPr>
        <p:spPr>
          <a:xfrm>
            <a:off x="8352911" y="4846270"/>
            <a:ext cx="1344706" cy="8740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Dictionary relevant data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550B53B-C5A4-75C2-7095-F1FCC75BFEDA}"/>
              </a:ext>
            </a:extLst>
          </p:cNvPr>
          <p:cNvSpPr/>
          <p:nvPr/>
        </p:nvSpPr>
        <p:spPr>
          <a:xfrm>
            <a:off x="10327340" y="2116398"/>
            <a:ext cx="1344706" cy="8740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 err="1"/>
              <a:t>Imputate</a:t>
            </a:r>
            <a:r>
              <a:rPr lang="en-IN" sz="1200" dirty="0"/>
              <a:t> missing </a:t>
            </a:r>
            <a:r>
              <a:rPr lang="en-IN" sz="1200" dirty="0" err="1"/>
              <a:t>PayloadMass</a:t>
            </a:r>
            <a:r>
              <a:rPr lang="en-IN" sz="1200" dirty="0"/>
              <a:t> values with mean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AC5E061-D493-CBDF-6305-5EC4FED73EE2}"/>
              </a:ext>
            </a:extLst>
          </p:cNvPr>
          <p:cNvSpPr/>
          <p:nvPr/>
        </p:nvSpPr>
        <p:spPr>
          <a:xfrm>
            <a:off x="6282253" y="2005177"/>
            <a:ext cx="1344706" cy="8740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Request(SpaceX APIs)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94F1E63A-1FBC-B525-A9F1-22F3CF90DE68}"/>
              </a:ext>
            </a:extLst>
          </p:cNvPr>
          <p:cNvSpPr/>
          <p:nvPr/>
        </p:nvSpPr>
        <p:spPr>
          <a:xfrm flipH="1">
            <a:off x="6791220" y="2914368"/>
            <a:ext cx="273773" cy="5727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5A992BE1-24E7-50E7-F029-F2EB29CA87D4}"/>
              </a:ext>
            </a:extLst>
          </p:cNvPr>
          <p:cNvSpPr/>
          <p:nvPr/>
        </p:nvSpPr>
        <p:spPr>
          <a:xfrm flipH="1">
            <a:off x="6783452" y="4380668"/>
            <a:ext cx="273773" cy="5727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34A96149-1DA1-4EE1-4730-8661E35816D2}"/>
              </a:ext>
            </a:extLst>
          </p:cNvPr>
          <p:cNvSpPr/>
          <p:nvPr/>
        </p:nvSpPr>
        <p:spPr>
          <a:xfrm>
            <a:off x="7661161" y="5283299"/>
            <a:ext cx="671768" cy="2353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Up 18">
            <a:extLst>
              <a:ext uri="{FF2B5EF4-FFF2-40B4-BE49-F238E27FC236}">
                <a16:creationId xmlns:a16="http://schemas.microsoft.com/office/drawing/2014/main" id="{5D963395-598D-AA2C-83EF-E4435457AC81}"/>
              </a:ext>
            </a:extLst>
          </p:cNvPr>
          <p:cNvSpPr/>
          <p:nvPr/>
        </p:nvSpPr>
        <p:spPr>
          <a:xfrm>
            <a:off x="8927222" y="4338453"/>
            <a:ext cx="273773" cy="49605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Arrow: Up 19">
            <a:extLst>
              <a:ext uri="{FF2B5EF4-FFF2-40B4-BE49-F238E27FC236}">
                <a16:creationId xmlns:a16="http://schemas.microsoft.com/office/drawing/2014/main" id="{A4CC1B16-AF94-B833-41E9-CBDED49C755A}"/>
              </a:ext>
            </a:extLst>
          </p:cNvPr>
          <p:cNvSpPr/>
          <p:nvPr/>
        </p:nvSpPr>
        <p:spPr>
          <a:xfrm>
            <a:off x="8806989" y="2948900"/>
            <a:ext cx="273773" cy="49605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14F06796-4C3F-59F0-740B-283957192250}"/>
              </a:ext>
            </a:extLst>
          </p:cNvPr>
          <p:cNvSpPr/>
          <p:nvPr/>
        </p:nvSpPr>
        <p:spPr>
          <a:xfrm flipV="1">
            <a:off x="9655572" y="2369909"/>
            <a:ext cx="671768" cy="1715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22348" y="63193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</a:rPr>
              <a:t> URL: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hlinkClick r:id="rId3"/>
              </a:rPr>
              <a:t>https://github.com/vandanawm/IBM-Data-Science-Professional-certification/blob/main/Week%201%20Introduction/Data%20Collection%20with%20Web%20Scraping.ipynb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056094" y="1506070"/>
            <a:ext cx="6777318" cy="4660879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B48850-0406-7CF8-E29B-D55EBE1C0FFE}"/>
              </a:ext>
            </a:extLst>
          </p:cNvPr>
          <p:cNvSpPr/>
          <p:nvPr/>
        </p:nvSpPr>
        <p:spPr>
          <a:xfrm>
            <a:off x="5748747" y="1781176"/>
            <a:ext cx="2070847" cy="10988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Request Wikipedia html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0ECF25-392A-102F-E6DC-57A9A8A2BF45}"/>
              </a:ext>
            </a:extLst>
          </p:cNvPr>
          <p:cNvSpPr/>
          <p:nvPr/>
        </p:nvSpPr>
        <p:spPr>
          <a:xfrm>
            <a:off x="5748748" y="3370479"/>
            <a:ext cx="2070847" cy="10988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BeautifulSoup</a:t>
            </a:r>
            <a:r>
              <a:rPr lang="en-IN" dirty="0"/>
              <a:t> html5lib Parser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D5FF051-BDEC-7F28-36FD-1A1EFCADA507}"/>
              </a:ext>
            </a:extLst>
          </p:cNvPr>
          <p:cNvSpPr/>
          <p:nvPr/>
        </p:nvSpPr>
        <p:spPr>
          <a:xfrm>
            <a:off x="5748748" y="4921624"/>
            <a:ext cx="2070847" cy="10988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Find launch Info html table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875A31F-3A65-02EC-3554-93438F7E1BD8}"/>
              </a:ext>
            </a:extLst>
          </p:cNvPr>
          <p:cNvSpPr/>
          <p:nvPr/>
        </p:nvSpPr>
        <p:spPr>
          <a:xfrm>
            <a:off x="9198742" y="4921624"/>
            <a:ext cx="2070847" cy="10988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Create dictionary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63E5226-6AD3-C742-09EE-652334107E33}"/>
              </a:ext>
            </a:extLst>
          </p:cNvPr>
          <p:cNvSpPr/>
          <p:nvPr/>
        </p:nvSpPr>
        <p:spPr>
          <a:xfrm>
            <a:off x="9198741" y="3451579"/>
            <a:ext cx="2070847" cy="10988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Iterate through table cells to extract data to dictionary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EC77F5C-2AE1-EBFD-B129-9E304BB46867}"/>
              </a:ext>
            </a:extLst>
          </p:cNvPr>
          <p:cNvSpPr/>
          <p:nvPr/>
        </p:nvSpPr>
        <p:spPr>
          <a:xfrm>
            <a:off x="9174421" y="1818482"/>
            <a:ext cx="2070847" cy="10988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Cast dictionary to </a:t>
            </a:r>
            <a:r>
              <a:rPr lang="en-IN" dirty="0" err="1"/>
              <a:t>DataFrame</a:t>
            </a:r>
            <a:endParaRPr lang="en-IN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68F16B9B-FEB1-30DE-A98A-C155AD3DADB8}"/>
              </a:ext>
            </a:extLst>
          </p:cNvPr>
          <p:cNvSpPr/>
          <p:nvPr/>
        </p:nvSpPr>
        <p:spPr>
          <a:xfrm>
            <a:off x="6582725" y="2933869"/>
            <a:ext cx="315877" cy="4366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F3EE5888-1BA6-2570-8C0D-B7BDAC7A75A8}"/>
              </a:ext>
            </a:extLst>
          </p:cNvPr>
          <p:cNvSpPr/>
          <p:nvPr/>
        </p:nvSpPr>
        <p:spPr>
          <a:xfrm>
            <a:off x="6577186" y="4469309"/>
            <a:ext cx="315877" cy="4366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C84ECD0A-20F9-7078-5658-39F37343BFBE}"/>
              </a:ext>
            </a:extLst>
          </p:cNvPr>
          <p:cNvSpPr/>
          <p:nvPr/>
        </p:nvSpPr>
        <p:spPr>
          <a:xfrm>
            <a:off x="7843916" y="5296227"/>
            <a:ext cx="1354826" cy="3496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Up 16">
            <a:extLst>
              <a:ext uri="{FF2B5EF4-FFF2-40B4-BE49-F238E27FC236}">
                <a16:creationId xmlns:a16="http://schemas.microsoft.com/office/drawing/2014/main" id="{6370B60F-3AB4-AC7C-6001-F02C71C609E8}"/>
              </a:ext>
            </a:extLst>
          </p:cNvPr>
          <p:cNvSpPr/>
          <p:nvPr/>
        </p:nvSpPr>
        <p:spPr>
          <a:xfrm>
            <a:off x="10076225" y="4518958"/>
            <a:ext cx="315877" cy="40266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Up 17">
            <a:extLst>
              <a:ext uri="{FF2B5EF4-FFF2-40B4-BE49-F238E27FC236}">
                <a16:creationId xmlns:a16="http://schemas.microsoft.com/office/drawing/2014/main" id="{FF31D015-239B-1573-C377-DD4314FCBED5}"/>
              </a:ext>
            </a:extLst>
          </p:cNvPr>
          <p:cNvSpPr/>
          <p:nvPr/>
        </p:nvSpPr>
        <p:spPr>
          <a:xfrm>
            <a:off x="10076225" y="2933869"/>
            <a:ext cx="275661" cy="4725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1630</TotalTime>
  <Words>2678</Words>
  <Application>Microsoft Office PowerPoint</Application>
  <PresentationFormat>Widescreen</PresentationFormat>
  <Paragraphs>407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Carlito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vandana Wm</cp:lastModifiedBy>
  <cp:revision>200</cp:revision>
  <dcterms:created xsi:type="dcterms:W3CDTF">2021-04-29T18:58:34Z</dcterms:created>
  <dcterms:modified xsi:type="dcterms:W3CDTF">2022-07-06T06:39:23Z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